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43"/>
  </p:notesMasterIdLst>
  <p:handoutMasterIdLst>
    <p:handoutMasterId r:id="rId44"/>
  </p:handoutMasterIdLst>
  <p:sldIdLst>
    <p:sldId id="1415" r:id="rId2"/>
    <p:sldId id="2848" r:id="rId3"/>
    <p:sldId id="1518" r:id="rId4"/>
    <p:sldId id="1472" r:id="rId5"/>
    <p:sldId id="1517" r:id="rId6"/>
    <p:sldId id="1474" r:id="rId7"/>
    <p:sldId id="1478" r:id="rId8"/>
    <p:sldId id="1469" r:id="rId9"/>
    <p:sldId id="1516" r:id="rId10"/>
    <p:sldId id="1490" r:id="rId11"/>
    <p:sldId id="1487" r:id="rId12"/>
    <p:sldId id="1489" r:id="rId13"/>
    <p:sldId id="1488" r:id="rId14"/>
    <p:sldId id="1511" r:id="rId15"/>
    <p:sldId id="1512" r:id="rId16"/>
    <p:sldId id="3237" r:id="rId17"/>
    <p:sldId id="1480" r:id="rId18"/>
    <p:sldId id="1449" r:id="rId19"/>
    <p:sldId id="1491" r:id="rId20"/>
    <p:sldId id="1492" r:id="rId21"/>
    <p:sldId id="1493" r:id="rId22"/>
    <p:sldId id="1494" r:id="rId23"/>
    <p:sldId id="1496" r:id="rId24"/>
    <p:sldId id="1482" r:id="rId25"/>
    <p:sldId id="1475" r:id="rId26"/>
    <p:sldId id="1479" r:id="rId27"/>
    <p:sldId id="1481" r:id="rId28"/>
    <p:sldId id="1483" r:id="rId29"/>
    <p:sldId id="1500" r:id="rId30"/>
    <p:sldId id="1499" r:id="rId31"/>
    <p:sldId id="1505" r:id="rId32"/>
    <p:sldId id="1504" r:id="rId33"/>
    <p:sldId id="1508" r:id="rId34"/>
    <p:sldId id="1509" r:id="rId35"/>
    <p:sldId id="1510" r:id="rId36"/>
    <p:sldId id="1515" r:id="rId37"/>
    <p:sldId id="1501" r:id="rId38"/>
    <p:sldId id="3233" r:id="rId39"/>
    <p:sldId id="3236" r:id="rId40"/>
    <p:sldId id="3238" r:id="rId41"/>
    <p:sldId id="2849" r:id="rId42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9650" autoAdjust="0"/>
  </p:normalViewPr>
  <p:slideViewPr>
    <p:cSldViewPr>
      <p:cViewPr varScale="1">
        <p:scale>
          <a:sx n="66" d="100"/>
          <a:sy n="66" d="100"/>
        </p:scale>
        <p:origin x="1277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EA7D5AD-E053-4A63-8A59-078E11301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1468C33-27D4-441A-9521-25BF7281A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C84F78A-0699-44D0-A06F-658DDEAF82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B64AF15-A2B0-400A-8689-84F28F9CA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B4F11F9-B7AF-45C1-AFD6-9DA0E29E09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437A16D-3E48-4312-B412-B1A08B0573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FD0D578-5945-4AB1-A972-CBBF03C7A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CB3167B-EF18-44D6-AC3A-A976A33FE5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FA14A48-8081-4BD5-85C0-CC626B3E2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C8BF41E-AC5F-4744-A74A-688C056754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0E3C81E-A95A-4314-9D79-265B8927F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1A14AEE-6E14-400C-9FFC-BD8A1F3833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21BF9127-B463-4E68-8056-CB14B09BDE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5D837550-C711-43C3-AEF9-92807E53DC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A43AA05-4846-4B5F-8EC8-CE5E0BA31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DFCE5B73-8562-4C95-8D0B-ABB631A0F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45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61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1" r:id="rId4"/>
    <p:sldLayoutId id="2147490834" r:id="rId5"/>
    <p:sldLayoutId id="2147490833" r:id="rId6"/>
    <p:sldLayoutId id="2147490836" r:id="rId7"/>
    <p:sldLayoutId id="2147490835" r:id="rId8"/>
    <p:sldLayoutId id="2147490837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ames_hansen_why_i_must_speak_out_about_climate_change.html" TargetMode="External"/><Relationship Id="rId2" Type="http://schemas.openxmlformats.org/officeDocument/2006/relationships/hyperlink" Target="http://topdocumentaryfilms.com/great-global-warming-swindl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hewatchers.adorraeli.com/2015/05/25/severe-heatwave-breaks-temperature-records-claims-hundreds-of-lives-across-indi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in/imgres?imgurl=http://www.imd.gov.in/section/hydro/dynamic/rfmaps/daily.jpg&amp;imgrefurl=http://www.imd.gov.in/section/nhac/dynamic/Monsoon_frame.htm&amp;usg=__sVXANG39JRtVwaaMYvgMj-YlC14=&amp;h=1055&amp;w=826&amp;sz=643&amp;hl=en&amp;start=1&amp;zoom=1&amp;tbnid=Fnold1FLRPAntM:&amp;tbnh=137&amp;tbnw=107&amp;ei=uLBnUNaaPMLhrAewqYCgCQ&amp;prev=/search%3Fq%3Drainfall%2Bin%2Bindia%2B2012%26tbnh%3D146%26tbnw%3D114%26hl%3Den%26sa%3DX%26sig%3D114368509476594328795%26biw%3D800%26bih%3D509%26tbs%3Dsimg:CAQSEgkDlEl3RO_1WtCFsr0eOvAQFTA%26tbm%3Disch%26prmd%3Dimvns&amp;itbs=1&amp;iact=hc&amp;vpx=97&amp;vpy=40&amp;dur=5062&amp;hovh=254&amp;hovw=199&amp;tx=123&amp;ty=199&amp;sig=114368509476594328795&amp;page=1&amp;ved=1t:429,r:0,s:0,i:50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deccanherald.com/content/56673/indias-ground-water-table-dry.html" TargetMode="Externa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ccanherald.com/content/56673/indias-ground-water-table-dr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" TargetMode="External"/><Relationship Id="rId2" Type="http://schemas.openxmlformats.org/officeDocument/2006/relationships/hyperlink" Target="http://www.fao.org/fileadmin/user_upload/ags/publications/GFL_we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un.org/apps/news/story.asp?NewsID=38344&amp;Cr=fao&amp;Cr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aryrenewal.org/ipr/vegetarian.html" TargetMode="External"/><Relationship Id="rId2" Type="http://schemas.openxmlformats.org/officeDocument/2006/relationships/hyperlink" Target="Food%20Choices%20-%20Taste%20Priority%20or%20Nutrition%20Priority%20(Forks%20over%20Knives)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Videos/TALK-%20World%20Population%20Projections-%20Hans%20Rosling.mp4" TargetMode="External"/><Relationship Id="rId2" Type="http://schemas.openxmlformats.org/officeDocument/2006/relationships/hyperlink" Target="../Videos/TALK-%20Modern%20Family%20Size-%20Hans%20Rosling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en.wikipedia.org/wiki/World_populati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Dessertification%20&amp;%20Animals%20(Allan%20Savory%202013)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scst.org.in/rwh_files/rwh_sourabha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sofindia.indiatimes.com/city/pune/universe-seeker-to-clean-eating-advocate-astrophysicist-promotes-natural-farming/articleshow/72430717.cms" TargetMode="External"/><Relationship Id="rId2" Type="http://schemas.openxmlformats.org/officeDocument/2006/relationships/hyperlink" Target="https://youtu.be/mzuR3Dd3I9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science/2012/06/earth-tipping-point/www.eoearth.org/article/Global_human_appropriation_of_net_primary_production_%28HANPP%29#gen" TargetMode="External"/><Relationship Id="rId2" Type="http://schemas.openxmlformats.org/officeDocument/2006/relationships/hyperlink" Target="http://sedac.ciesin.columbia.edu/wildareas/documents/human_footprint_Sanderson_etal2002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http://grist.files.wordpress.com/2012/06/nature-state-shift.jpg" TargetMode="External"/><Relationship Id="rId4" Type="http://schemas.openxmlformats.org/officeDocument/2006/relationships/hyperlink" Target="http://www.newyorker.com/reporting/2009/05/25/090525fa_fact_kolber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41E20C-0530-4CE1-85F4-253575051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4A63AB23-B492-46E5-952F-1BFEE37313A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 dirty="0">
                <a:latin typeface="Arial" panose="020B0604020202020204" pitchFamily="34" charset="0"/>
              </a:rPr>
              <a:t>	Practice Session 8</a:t>
            </a:r>
            <a:br>
              <a:rPr lang="en-GB" altLang="en-US" dirty="0">
                <a:latin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</a:rPr>
              <a:t>Human Role in Mutual Enrichment (Harmony) in Nature</a:t>
            </a:r>
            <a:endParaRPr lang="en-US" altLang="en-US" sz="36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4947E8-86A1-41B0-9664-C99D030DD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434" name="Title 10">
            <a:extLst>
              <a:ext uri="{FF2B5EF4-FFF2-40B4-BE49-F238E27FC236}">
                <a16:creationId xmlns:a16="http://schemas.microsoft.com/office/drawing/2014/main" id="{780359CF-0DCC-47F5-997B-D1B6695A869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 dirty="0">
                <a:latin typeface="Arial" panose="020B0604020202020204" pitchFamily="34" charset="0"/>
              </a:rPr>
              <a:t>Atmospheric Carbon</a:t>
            </a:r>
            <a:endParaRPr lang="en-US" altLang="en-US" sz="36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F2D9DD1-D648-44E6-8B3D-A0EA98C71F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We’re Running Out of Atmosphere (March 2012)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D0909BC7-4B7E-4EA6-ACC9-C67F126CB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 b="1"/>
              <a:t>How Much Carbon in the Atmosphere is Too Much?</a:t>
            </a:r>
          </a:p>
          <a:p>
            <a:r>
              <a:rPr altLang="en-US">
                <a:solidFill>
                  <a:srgbClr val="1E00AA"/>
                </a:solidFill>
              </a:rPr>
              <a:t>In last 650,000 years, CO2 levels nearly steady at 300 PPM</a:t>
            </a:r>
          </a:p>
          <a:p>
            <a:r>
              <a:rPr altLang="en-US"/>
              <a:t>Greater than 350 parts per million CO2 is not compatible with the planet on which civilization developed and to which life on earth is adapted</a:t>
            </a:r>
          </a:p>
          <a:p>
            <a:r>
              <a:rPr altLang="en-US">
                <a:solidFill>
                  <a:srgbClr val="FF0000"/>
                </a:solidFill>
              </a:rPr>
              <a:t>Today, the atmosphere is 395 PPM of CO2</a:t>
            </a:r>
          </a:p>
          <a:p>
            <a:r>
              <a:rPr altLang="en-US">
                <a:solidFill>
                  <a:srgbClr val="FF0000"/>
                </a:solidFill>
              </a:rPr>
              <a:t>And rising at about 2 PPM per year</a:t>
            </a:r>
          </a:p>
          <a:p>
            <a:pPr>
              <a:buFont typeface="Symbol" pitchFamily="18" charset="2"/>
              <a:buNone/>
            </a:pPr>
            <a:endParaRPr altLang="en-US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From climatologist Jim Hansen and his team at NASA. For more, see: </a:t>
            </a:r>
          </a:p>
          <a:p>
            <a:pPr>
              <a:buFont typeface="Symbol" pitchFamily="18" charset="2"/>
              <a:buNone/>
            </a:pPr>
            <a:r>
              <a:rPr altLang="en-US">
                <a:hlinkClick r:id="rId2" tooltip=" The Great Global Warming Swindle"/>
              </a:rPr>
              <a:t>http://topdocumentaryfilms.com/great-global-warming-swindle/</a:t>
            </a:r>
            <a:endParaRPr altLang="en-US"/>
          </a:p>
          <a:p>
            <a:pPr>
              <a:buFont typeface="Symbol" pitchFamily="18" charset="2"/>
              <a:buNone/>
            </a:pPr>
            <a:r>
              <a:rPr altLang="en-US">
                <a:hlinkClick r:id="rId3"/>
              </a:rPr>
              <a:t>http://www.ted.com/talks/james_hansen_why_i_must_speak_out_about_climate_change.html</a:t>
            </a: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871FC0F-FCB5-4302-9C3A-EB23A8291B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62 Year High Temperatures in India (+5 Degrees) by 25 May 2015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93A2D4B8-1717-4F8F-9B25-AC41F7A8A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 b="1">
                <a:hlinkClick r:id="rId2"/>
              </a:rPr>
              <a:t>Severe heatwave breaks temperature records,</a:t>
            </a:r>
          </a:p>
          <a:p>
            <a:pPr>
              <a:buFont typeface="Symbol" pitchFamily="18" charset="2"/>
              <a:buNone/>
            </a:pPr>
            <a:r>
              <a:rPr altLang="en-US" b="1">
                <a:hlinkClick r:id="rId2"/>
              </a:rPr>
              <a:t>claims hundreds of lives across India</a:t>
            </a:r>
            <a:endParaRPr altLang="en-US" b="1"/>
          </a:p>
          <a:p>
            <a:pPr>
              <a:buFont typeface="Symbol" pitchFamily="18" charset="2"/>
              <a:buNone/>
            </a:pPr>
            <a:r>
              <a:rPr altLang="en-US"/>
              <a:t>A red alert has been issued by Indian authorities after a severe heatwave left hundreds [estimated over 1000] of people dead across the country over the last ten days. Weather officials warn the heat will continue over the coming days and could get worse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3B5D849D-411C-4961-ABC9-30536D9C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3067050"/>
            <a:ext cx="91836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>
            <a:extLst>
              <a:ext uri="{FF2B5EF4-FFF2-40B4-BE49-F238E27FC236}">
                <a16:creationId xmlns:a16="http://schemas.microsoft.com/office/drawing/2014/main" id="{94DCDFDD-9456-41D3-BFB6-945212F3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64314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http://thewatchers.adorraeli.com/category/heat-wave/</a:t>
            </a: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44310992-3F60-4ED2-8D79-81CAF66D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00400"/>
            <a:ext cx="1981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FF00"/>
                </a:solidFill>
              </a:rPr>
              <a:t>States like Punjab, Haryana, Delhi, Uttarakhand and Uttar Pradesh may face drought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4F26F08-08B0-44B5-B5AE-5631E71876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27-Sep-2013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D7B16D4D-9B0C-41D3-9D02-6BAA3731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0" y="609600"/>
            <a:ext cx="51816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 dirty="0"/>
              <a:t>Earth may reach tipping point by 2038</a:t>
            </a:r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r>
              <a:rPr altLang="en-US" u="sng" dirty="0"/>
              <a:t>India outlook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4 deg temp rise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20% increase in rainfall</a:t>
            </a:r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r>
              <a:rPr altLang="en-US" u="sng" dirty="0"/>
              <a:t>Sea level Rise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20’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6E964F1-3C14-47F0-A330-CA6DB0D4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609600"/>
            <a:ext cx="6902450" cy="151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E4D382A-BE9A-4D2C-9B6F-16F62BA53F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Disappearing islands of India – December 26th, 2006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C432BC0E-C111-4A4B-9948-0F8702425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 b="1"/>
              <a:t>Lohachara and Suparibhanga Islands</a:t>
            </a: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Once home to around 10,000 people, Lohachara island has slipped beneath the ocean and it’s neighbor, Suparibhanga island, met the same fate a while back.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http://www.greenlivingtips.com/eco-news/disappearing-islands-of-india.html</a:t>
            </a:r>
          </a:p>
        </p:txBody>
      </p:sp>
      <p:sp>
        <p:nvSpPr>
          <p:cNvPr id="23556" name="AutoShape 2" descr="data:image/jpeg;base64,/9j/4AAQSkZJRgABAQAAAQABAAD/2wCEAAkGBhQSERUUExQVFRUUFxQXFxgYFxcVFhgYFBQVFBQVFhcYHCYeFxokGRUVHy8gJCcpLCwsFR4xNTAqNSYrLCkBCQoKDgwOGg8PGi8kHyQsLCwsLCksLSksLCwsKSwpLCwsLC8sLCwsLCksKSosLCwsLCwsLCwsLCwsLCwsLCwsKf/AABEIALcBEwMBIgACEQEDEQH/xAAaAAADAQEBAQAAAAAAAAAAAAAAAQIDBQQG/8QAOhAAAQMCBAMGAwcEAgMBAAAAAQACEQMhBBIxQQVRYRMicYGRoTKx8AYUQsHR4fEVI1JigrJDcqJE/8QAGgEAAgMBAQAAAAAAAAAAAAAAAAECAwQFBv/EADERAAIBAgIHCAMAAgMAAAAAAAABAgMRBCEFEjFBUZGhExQiMkJhsdEVcYHh8CNSkv/aAAwDAQACEQMRAD8A8WIc5ru+0NPQtI0mwBB0HuVnS7MnMzMIAOYh1iNTL9iN4T+8Hn7BJ1fqfVbY6MlvlyOTLTUL+GDf7PSGNIkVhIBMZZNpgzA5n16ry4oR8Li6QLx+Rjb+Es6Za7l8lfDBRp5ub+Cmek6tZWjST5sKebVxA6QfndatdzO2w/UryHEjn7fqsXcQA1t5/p0V2tSjtm3/AEo7PETzVOK/iR0CGD4QQfLw2HVS1wFhlE/6t/MLmV+MNAtE76n0XlqcYJHxa8ob8gqpVqH/AFuaIYXFXv2lv02fQurkxrbSJidjExPRed7Gj4nAb3LG3mZ/ZcB2Pcbk+pJ8LrJ+Ledb76A+srLKdHdBGuOGq+qq+h9B9+o7ObPQu+QEJHiVIkZnE/8AD9AF8595cN7eATaZNwdtCAOuosVDtVuguRasMt8nz+jv1uI0Ne84+Uf9lieMMMCDA5m38rn0sC0kENe63QxyjKZ81pU4XUMljCGjpf1S7R8FyRJ4eCW/m/s6DeJM2Y06RZvlqF6KX2oLBIaRGpBYLeESuC3hTnHQz1BXpb9nqnQeIjzkp60nsXRFbpQjm0//AE/s7FP7Xvv/AHQ3pleXHlo0BVQ+21aYc9wF7h0DS0iJuuafs6bf3G9dbeltOq9+E4cxg73fNtQAJV0aVaWyPRGSVbDw2y6t/DPZS+1FV3/nItoHOJk+ICf9ZxpPcqh2tpMgDc8ljUptP4WjoNFQPktKwk5LxWRkekKUHld9DShxfGk9+uR5AfK6HY/En/8AVUHh+6yzKcyvjg6a82ZmnpKrLyJLqzZlR8y6rUd4ke8BexuPbGh9iubKoKbwlJq1iqOkMRH1fB0v6g3kfZH9QbyPsuanKj3Klw6kvyeI4rkdIcSbyPsmOJt5H2XMlIlHc6XAPyeI4rkdM8Tbyd7IHExyPsuYSpLkng6PDqSWkcS9/Q6v9Vbyd7KTxRvI+y5bj9bpGP8AMCec/PQ+SzzjhYO0mbIVMfNXS6JHU/qjRsfZQ7i7eR9lzqdL/Mx4EH2N+Vo3Tr1GUxcstmmZGkEyIM6jb9stWrhorwps20aeLk/+SSS/h7RiQb5T7IXKNEuuG0XA3kVKl+vxhCwdt7HS1DynibBtPn+ij+qg2A5bK8NwnM4NMed/z1W5w0AsY0tjWfi8+S3urOW8ohhqUNkVyPDUxjjYfInfqsX4h55jziV7jw88x5xPVWOGTrqdjPy5qGZbY5eZ43Kbi4z3R5rtUuFjx8P4Xto8EB/8ZM+I90rD1WfIdgc35QfmtRgXEfDPkV9vT4F/oB4mT10VjBUwYc9tth9XT1Lj2bWfCt4NV5Ae3uVtQ4I92h8ZIX2dSjh2blx/f0WFTFt/CwDxv7WCuhhZy3GOtjqFLzSz9szg4b7KOcbx5T7r1t+zjG61b9BPhK9r65Opty0Hpos1shgIrzM5VXTF8qceZkMAwfiedtgPzVtotGjR53+apJaY4WlHcc+ekcRP1W/WRp94dETb0CzTSJVySWxGOU5Td5O4SlKJTQxIWZK5QCiUDCEJJSgLFyiVMpZkXCxQQpNRMPSAYKajOmHICxUIhLMhMMwdexv4rOlw4TmaIOliR420/laBE9VTOjTltijTTxNWGyT5npNZ+wgCYADYEnwvvrzWGIaHAHKMw3Ikm0QXEyPLTZU3Eu5g+ITdWnVt+YsVllgaT9PI2x0jVS83NfQU6zWgAEgAC2Vh2vciTfdCyPSfQIUPx1L3/wB/hL8rV9v9/p7PuDG61W/9vkvUMTh8sO7R8R3p73rFx0XNqCeQ6CyzhXRwcN5Kppersil1+zqnH4YaUXn/ANnfupbxVjbtotBgi5k/Jc1GZWLCU+BmlpTEP1dEdM8deNGNHr8phZ1OMVT+IDwaPmV4ZSLlaqFNbjPLG4iXrfM3fi3nVzj/ABCxSlJWKMVsRnlUnLzNspBKnNKFIhYoFEqZSlK47FFKUgmkAISKbQgASlUkmAlJVFItUWNE5lQpk7aap/djaPbmtzVa4jtAQ4SZjWRod/O6zVpTS8GZ0cLSoylas2vjmZu4e/LLRnE/gIdEayRv063hc6riRIa0w4SXg/hjUSYz6i1j1C6RpGk0vpjO42gZWjxe0ageBJjULmw1pBLIcTaWOYXG8lxLiBPKZtZcSria+926HoaWDw68qT6ntoYBtRudtWBJA0BPln+S3pcJLy5rSS4EG8MgE6G1tI7uq8mG4oAHNFKg1si5YXaAye8Tfw16JUOOZg90lhcLNENYRaO51gTc6rN29R73zNfdqa9K5HWdheyblIAdEjOLa6l2pWn9WDO7VpNYdyACyI+IwOXTdfMP45XzOIflbs1oygR8IMatkLzYvi1SrDarhlNyAMrRJnRsO8gjWlxJOHBH0nbUXd8GASehAG8ETCyOQk5KgjqDN+obHnouNSZ2hzd1o+FoEB1hmzd0ZmNOzhc7rWmRTkuzAvE3zOzHxN9NitFPFVo7GYauDoS80V8fB2n8PeJ7ukA9CdAeSxDCZsTGsCY8Y0Xhw3G8pyubGs5gHCNWktc2w9+i9VXibnFrRSF7tcCQSCI1GUx12WqOkam9IxT0VRextDRK24ZWbmc14JdBhrqneEbkZDEdSFljscMocKeVsxNyXgGHFocbC9p1WiOkYvJxM0tES9MuhMprrU+EtImdULR3uHuU/iq3Fc/8HKBTUgdEwVtOSxwgISJQIaMqA5APVA7AAmQkQlKQDCEg5HggAlGZIeSAgLDBQCglIBAASpJcYDWlz3FrWtGrnOMNb6lOFtgMU2licNVeYZSr03PPJt2lx6DMD5KFWTjBtF1CEZ1IxlsbOrxLgtDB0mPqtfjXOe6lUNOv2FCjUbE0iWS/PsM1j0sFz8TgqZpGvhnVDTY5rK9GrBq0TUMU3hzbVKZNp1HrDLzgMRXp4hoNKq5/bU3GG16T3l1OtRJiXtBkEXkEWtHsfwx2DoYuv2gqYevh20cK4ETW7Z4c17mxOemA4mepsuP2soNO930PSd3hVTjqpRzWzNPimchrOdlQpEmyvEV4s+WmGnx7RoqMsNZBmNVH3w5c/wCAODCRMhxa51xrENMldJYiLRx5YGcXxR6aRI11+ivQ2qwjn4+C8IxTd3+Zzc4gc024j8Ud0uy5rzIaHEEESBBF1GTjxLqWula2R1W8PpPZYQRykdL87rm1sI4S2ZFrG+nQ/QVs4i1snNHkeewi/iFt/UAT8Rva4N/OPZVJu9m7r3NDUWrpWfFZHOxtAVLVWB3UaidxOnssf6RRcAGkgwAL5Xf/AFIPquw5gPQ/JeZ1AHaeosf0UZ0KU9qsThia9N5PWXucSrwAsIcS4i+aWlpH/GSDbqsa1CmLCYvYgu+VvNfQ0qRLYkub/ibx4Tp5QirgmEXz8hvEaQRBCwVMG0/Czq0sdCS8SscDC1abIyOlxB7sPDuptsOa9df7RU3NkUw0nZpgOI1IIN53ifLRXjOBZxAfrzm++tvRYN4PVblNOnInMS4te0EaQ0mAD1KyyoziW66m/C0zDBnDGq4vLxTfcBrCS10WB/E+83i66+FNB5E1W6wG5Hkh0wJOXuDoDZcTF8Mqs7zskmXNAJIHQATlE8k8LharoDw/L8R7uaTPOf0UVGVyLi9jO7i+HBjoFfPUaSZeDAGwkgXHqsjnqZWETJBc4P7rg297QGjn6LDhvAy97jUcQ1gLmEZ2TyBdtG+692JxduzZ8JjMdJjZo/C3putdDDubyM9evChHWk89yN63GTmOXTbyQucXxa3uhdpUIHnXjqrd7mmZBKm6oNWg5wgUwED5pEoAoolQkXeiAsUgpNCaBjhLXmmClOyAFlRCpIAo2ABK3ZgnZc57reZtm/8AUalbCg2kJdd+wiQOpXlqVXOJLiSeZv8Awo3vsL5QjT8+3hw/f0Q4pETYieacIBUig9OF41iaTBSZVBpt+BlWkyuGbQwvu0dJ8F5+IYyrXdmrvNUhpa2QGNYDtTY2GtFvExcoCU8lR3ene9jX36vbV1sgOLfm7Ts3j+yKTv7jYEYf7v2jCGyx8XGq9FHjNVrw4MOUOovM1DL20sO7D5ahy98uBzExErzExz8inc3lUPBQ4m1aVnuia4PipptpBlEf23tf8epFN9JxBLZBObMDJylotZGBxb6YAbmIDnucHVJc7PQNDK+BDonNdDGAC6A6CRsmsLT2EHj6175I1bjnNFPJRydkS4HtJkuodi4yW5pLofqY05KMPVc2n2YpHvGnmfnkksqZ85DgTOUkRI57o+8c/wB1QxUT7J92itiDvsn5pHpBj69lL6mw12/OV5H4v/H5rLtDMqzs2yvvUVsPVWkHM3bXkU2cStcSd7TCzOJtC8ykqaazK5Ylxd4HWZiGu5eX7iFAdluHOaTu2W+RA1XLC0FcwBJUexJrGXWazPVXxdRoglrmnTMxpPhMSsHY95/xECLNaD6wsX+Z+tU1JUYcEVPF1fTJ2/YOcXXdJPUyl0Sy7wgPKsSSM7bk7sceKFcoUrFYSkkLpxdAwJRCoFTHomA0QhIHVAAPcJ6IwjH1XFtGlVrFtndmwuAP+zvhB6SlimPpODa9KrRLrDtGFocf9XfCT0lV9tC9r5l3d6urrarsNHgm2mmWqwoIdTnRWx+XTX60SJ2RCQXGSTckz1ShACHCyAvclw9/JAF0B1+qMyBjg/kplBddIu90AMu2TBUSmNggdhh1ymCp38EmnX61SBjcbjqll/hDU4umAOCG+iaUTMQkAJSY+giffREz7oGICUhrzVJIBDITnokxBN0CAqZWhf8AQQWTsgdyBCEFyEgujQJpJZo+pUyJU+KlzroBkwkXQkBRK1wOAOJr0cO0lvbPyl27WNaX1COuUEDqQswySF6+FcSbhsXh8Q74KTyH9GVGmm5//GQfAFUV5Ps5au01YWMe1jr7Ln0FbizcXQq4Phzn4WphXONKm12QYqlT7jy14uHZgTrOhOtuNwP7TOgUsU92JwlZwpVWV+8+k5xy5g494FrtQdNRELxcd4U/AViczmBr3VcLiG3YWuJe0ZtJAdlIOo6FdvCcGp8XDMXTLaBztGOYbU3ZIea1JwtLg2J5G9235D1IR4p80z0kdepPg4vZuaONiMAcPXr4dxLvu78rSdXMcA+mT1ykLJ7put+KY371isXiab6baZcHBz82Xs2ZMOx0NBJzGD5ryupva+pTewl9IkVOzBe1sblw2XSw9eLilJ5nExuEkqjlBeFvcMlUpw9F1WeyBytbVeahY7J/aZnc0O0zJ1cPUpiiXhxNdmdjG03EwXENE/icQCYGghXuvDW1bmRYSq4a2rkWFBF/0KyFQyWhlTMNWdm7MJiJbqNQroU6lUOcxpDKbKlRz3MdlPZxLGu0zX9kOrBK7Yo4epJ2UWUW+ag8/rzTN/NInmrSixI6wE9fBOVJPj9boHtKDYsE9VAdClzrSEBZso9LI/ed0ibpZfrn+6QysyYQL/ugDZMiFvXdJVvKhzrwkxoQb+yZ+ihp9vVPaUiQhJ3Ty+yAR9aJlNESW9I10VHWPr1TcUDRMCCgP2TjqkGiUhlZPq6EwmgQ9NlBP1KMk2jzlbdnA/VMEjNtLfRW2mG+J53TfV6aeiTASdyT0SbSWZOMXJ2SuFzzW9DDZrRPMn4fDqtKOGg98X2H7LariIECBCyzrbonUo4FK0qj/gYHieJwrTToVv7W1OpTFam2dmSQQOkwsuI8YxOIb2WIrDsxrSpsFGmd4fElw6TCycZ87xos3NMHYbnc9AFnjQi5XsbauKcI2TI4XjjRFUzUaajMrXUgwuZFRjwQH2iGkR1XpZxoAP7Oi+iHVxXplvZ1C12Qsc14fAvJMjQkrHNvpyCxqmbBXvCQk7s5v5CpFKK3G9DizQ2nNOtnp4fEYeGuYKRFYvIqEa5u/cdApocSILCWPhuEOFdDgHjMKgNSnNpGYa8iscnSFbhon3SmQekauXsaO4mSwsa2oB92pYZry4CoRTqio59Qg2kS0AEwAFbeKNAH9usHDCvwoAczsYL8zakfFJ3C8430hBMfujulO1hfkat7kZp20RM7ILrxKX5LWYRg9EEzfp4KQ5OdUBYCfPzQRaDujZPqgBBiCdOvRKL9OafUnRIYmuEwgG6QPQQnlGqYOwFpOyAgmbJxCQEll5OvNMBSB5Ki4xOyEMQPNUVDhfxR4m6AsPXmFWaRCnMnMoQATZTmjeArlIDmgSAuPP2KEZvBCQZHqmFm6SZNvrZXRolxt6r3NoBgnU8z+XJVzqpbDXRwk6mbyR5KOCJGlifMr2NphkZdec/mpOKcQYEkrMNGrjB2AWfxTZ1Y9nQjkaV6ljzPmT+iwLJGmX0lJr+Vh11Kl1Ln6q2NLiYquMbygFpkC/PdQ6t4JPd6LNrjy8FoSS2HNlNyebA3/VVH8pO9SmpFVzIann1VgbymGyZQ3qkNsTtLaKTcdUF22yI3QNE5eadym4DxCTxbxSJbSXP21Kr5qWC/TdWBAPJAMAZUl17bajmokjmqj61QFjSRbbkiBdS2AB+aespiJAibWTf4JAzzSBKQwa7VS0c5VfJSTJ0SJFhl7wVTvKFDW81Q6poiLkiPBRlFwqA20KQAL80NbGybfdKOqYwB9knJNMrSbaFIGxAdUIDfFJMLnZ+8tYIsdoCzq0iHZn2HL8gFPbtb8Ikjf9Fk6sXG91kjSe869bFxWUShVBPdsPdZxdU0qalSbQFqjGxy51HPzFP01WTrjVMgiLTKyqNvPtspFbe4tqWcA31SLzdQ0SJMIIJFk8k3OCQbZTlnRA7BmlN71BP0Eg/RAWLLZ080nXHQIYhrpsIRcAcpm3VNxWdObkm23zUWyaTNHFD+QWeed+Xvp6rTMUJoeq+A/cqQ66GG8ImTqITI2H0+aTWnWwTDhKYqbRZMQg/6CTjyTdGgslsgYmsg213CHm+6T5KsBK4ySTbQhNDHKmm6NomZvdCWa8c1o4XhGW+0hKw0zIG+l1buYScNygH+Ex+46YjbVLOZTJOyN76pC2jJ8fRJLN1QgDoNcIghRn5KXOix3SyxfdG0kzQjqopt32VBpi6qmLSTCdytRzuIanmsZ9lQLcrjmOaGwL6yQ+Tl0gA20nmEjHMtGwy5uXxOt8tlUqqe58i+VB5ZrmTG6RfaUqlTokCrjMuI4t4qXMsnPj+SyIg3ueXr+iGSir5lhvNBak999EPFkiQ3rSlVLiDFN180OEA5jM6ydzEzE2MGIvaybDAiTEgxJgkaEwdeqoq03M00Kypq2fvYvENdAaWU2WF9+6C6ZEwHAiB01BMLJjHg2aXFwBbGaRmBa11j3TYkCSEG8XJidzuZJ8zfyR2pjU8viOguBrpKrVCSVsjRLFQk759NxtUr1S027uvwEWMVDo7oDA+FukAop9pJGXM4ObLXglxeW1AO7oTGczNoBWTJDT3nDSwcfwklu+xJSDzrJnWZMyNDMzPVCotJrIUsVFtSz6F0mu3ptsAILYjOxrWmA4HRsg6S8ncFer7zVcS5zQSDmksEg5i9xBnclzibTrsvERpc26n0TJiILrad42vNr2ul3eXt1GsXHjLp9FFjpjs9CCe5BGQCxv8ADAuD4qAANAREW6ESInaCqa8wLkwCBc2BmR7n1UObmtP8DZW06cou7t/LmetWhUVlf+2KcZusxqmRltslorjMMM9UReZUl19UdmgdimkaLTJZYhs+S1bVkaJoUvYkjmrdTvIBnwKynMDzC9beN1j8T3XGU6aREacgFFt7icFH1GBBGoOU7wY8JSLB5rvYh9N1Vzu3y0HNHdae8GjLNA05BBtEwRulUZh8j70+1a5/Z3PZOYHMLc8mz8ueJjreFV23saHh+DRwqQJIABcSYgCSfAc0nzK+twmGw7HipTAAa6m/vE5mt7YZqzJMmiGy3SdD1XE4p2TQ3sgxwMEukl85QHse3lmkz4RZRjW1pWSHPC6kdZyRzpPRJZyhaDIe6pTNjrBlS7E/6+/7IQqpJp5M0wtqpNfInY6RAEdZ/ZRWqxqNev7IQoq99vx9Dlq2tqrr9kOrEiBAtz6eCRrbbDrr7IQpWe2/x9FacbW1V1+yDWvtHKf2R96iG6+Z5CducoQlntv8fQ1q2tqrr9lHE9B6/sk0ySef6u/UIQpxV2rshJpJpK1/39lkocLdEIVjKRsCVVohCEwQqbrJkXQhIe8VR1lLeaaEiVtxWaUHqkhSIPIskAJPbFwkhJgiBXlW82SQgZApiJTItMpoSYyQ8ndPPlkG6EJDG0WTcCIKEJkWDwkX2umhAF/fqjmBhcYAgC3wzOWdYm8TCyzoQlZInJtvMiTyCEITsK5//9k=">
            <a:extLst>
              <a:ext uri="{FF2B5EF4-FFF2-40B4-BE49-F238E27FC236}">
                <a16:creationId xmlns:a16="http://schemas.microsoft.com/office/drawing/2014/main" id="{78CD636F-414B-448B-8A7C-4CB95464EB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4" descr="data:image/jpeg;base64,/9j/4AAQSkZJRgABAQAAAQABAAD/2wCEAAkGBhQSERUUExQVFRUUFxQXFxgYFxcVFhgYFBQVFBQVFhcYHCYeFxokGRUVHy8gJCcpLCwsFR4xNTAqNSYrLCkBCQoKDgwOGg8PGi8kHyQsLCwsLCksLSksLCwsKSwpLCwsLC8sLCwsLCksKSosLCwsLCwsLCwsLCwsLCwsLCwsKf/AABEIALcBEwMBIgACEQEDEQH/xAAaAAADAQEBAQAAAAAAAAAAAAAAAQIDBQQG/8QAOhAAAQMCBAMGAwcEAgMBAAAAAQACEQMhBBIxQQVRYRMicYGRoTKx8AYUQsHR4fEVI1JigrJDcqJE/8QAGgEAAgMBAQAAAAAAAAAAAAAAAAECAwQFBv/EADERAAIBAgIHCAMAAgMAAAAAAAABAgMRBCEFEjFBUZGhExQiMkJhsdEVcYHh8CNSkv/aAAwDAQACEQMRAD8A8WIc5ru+0NPQtI0mwBB0HuVnS7MnMzMIAOYh1iNTL9iN4T+8Hn7BJ1fqfVbY6MlvlyOTLTUL+GDf7PSGNIkVhIBMZZNpgzA5n16ry4oR8Li6QLx+Rjb+Es6Za7l8lfDBRp5ub+Cmek6tZWjST5sKebVxA6QfndatdzO2w/UryHEjn7fqsXcQA1t5/p0V2tSjtm3/AEo7PETzVOK/iR0CGD4QQfLw2HVS1wFhlE/6t/MLmV+MNAtE76n0XlqcYJHxa8ob8gqpVqH/AFuaIYXFXv2lv02fQurkxrbSJidjExPRed7Gj4nAb3LG3mZ/ZcB2Pcbk+pJ8LrJ+Ledb76A+srLKdHdBGuOGq+qq+h9B9+o7ObPQu+QEJHiVIkZnE/8AD9AF8595cN7eATaZNwdtCAOuosVDtVuguRasMt8nz+jv1uI0Ne84+Uf9lieMMMCDA5m38rn0sC0kENe63QxyjKZ81pU4XUMljCGjpf1S7R8FyRJ4eCW/m/s6DeJM2Y06RZvlqF6KX2oLBIaRGpBYLeESuC3hTnHQz1BXpb9nqnQeIjzkp60nsXRFbpQjm0//AE/s7FP7Xvv/AHQ3pleXHlo0BVQ+21aYc9wF7h0DS0iJuuafs6bf3G9dbeltOq9+E4cxg73fNtQAJV0aVaWyPRGSVbDw2y6t/DPZS+1FV3/nItoHOJk+ICf9ZxpPcqh2tpMgDc8ljUptP4WjoNFQPktKwk5LxWRkekKUHld9DShxfGk9+uR5AfK6HY/En/8AVUHh+6yzKcyvjg6a82ZmnpKrLyJLqzZlR8y6rUd4ke8BexuPbGh9iubKoKbwlJq1iqOkMRH1fB0v6g3kfZH9QbyPsuanKj3Klw6kvyeI4rkdIcSbyPsmOJt5H2XMlIlHc6XAPyeI4rkdM8Tbyd7IHExyPsuYSpLkng6PDqSWkcS9/Q6v9Vbyd7KTxRvI+y5bj9bpGP8AMCec/PQ+SzzjhYO0mbIVMfNXS6JHU/qjRsfZQ7i7eR9lzqdL/Mx4EH2N+Vo3Tr1GUxcstmmZGkEyIM6jb9stWrhorwps20aeLk/+SSS/h7RiQb5T7IXKNEuuG0XA3kVKl+vxhCwdt7HS1DynibBtPn+ij+qg2A5bK8NwnM4NMed/z1W5w0AsY0tjWfi8+S3urOW8ohhqUNkVyPDUxjjYfInfqsX4h55jziV7jw88x5xPVWOGTrqdjPy5qGZbY5eZ43Kbi4z3R5rtUuFjx8P4Xto8EB/8ZM+I90rD1WfIdgc35QfmtRgXEfDPkV9vT4F/oB4mT10VjBUwYc9tth9XT1Lj2bWfCt4NV5Ae3uVtQ4I92h8ZIX2dSjh2blx/f0WFTFt/CwDxv7WCuhhZy3GOtjqFLzSz9szg4b7KOcbx5T7r1t+zjG61b9BPhK9r65Opty0Hpos1shgIrzM5VXTF8qceZkMAwfiedtgPzVtotGjR53+apJaY4WlHcc+ekcRP1W/WRp94dETb0CzTSJVySWxGOU5Td5O4SlKJTQxIWZK5QCiUDCEJJSgLFyiVMpZkXCxQQpNRMPSAYKajOmHICxUIhLMhMMwdexv4rOlw4TmaIOliR420/laBE9VTOjTltijTTxNWGyT5npNZ+wgCYADYEnwvvrzWGIaHAHKMw3Ikm0QXEyPLTZU3Eu5g+ITdWnVt+YsVllgaT9PI2x0jVS83NfQU6zWgAEgAC2Vh2vciTfdCyPSfQIUPx1L3/wB/hL8rV9v9/p7PuDG61W/9vkvUMTh8sO7R8R3p73rFx0XNqCeQ6CyzhXRwcN5Kppersil1+zqnH4YaUXn/ANnfupbxVjbtotBgi5k/Jc1GZWLCU+BmlpTEP1dEdM8deNGNHr8phZ1OMVT+IDwaPmV4ZSLlaqFNbjPLG4iXrfM3fi3nVzj/ABCxSlJWKMVsRnlUnLzNspBKnNKFIhYoFEqZSlK47FFKUgmkAISKbQgASlUkmAlJVFItUWNE5lQpk7aap/djaPbmtzVa4jtAQ4SZjWRod/O6zVpTS8GZ0cLSoylas2vjmZu4e/LLRnE/gIdEayRv063hc6riRIa0w4SXg/hjUSYz6i1j1C6RpGk0vpjO42gZWjxe0ageBJjULmw1pBLIcTaWOYXG8lxLiBPKZtZcSria+926HoaWDw68qT6ntoYBtRudtWBJA0BPln+S3pcJLy5rSS4EG8MgE6G1tI7uq8mG4oAHNFKg1si5YXaAye8Tfw16JUOOZg90lhcLNENYRaO51gTc6rN29R73zNfdqa9K5HWdheyblIAdEjOLa6l2pWn9WDO7VpNYdyACyI+IwOXTdfMP45XzOIflbs1oygR8IMatkLzYvi1SrDarhlNyAMrRJnRsO8gjWlxJOHBH0nbUXd8GASehAG8ETCyOQk5KgjqDN+obHnouNSZ2hzd1o+FoEB1hmzd0ZmNOzhc7rWmRTkuzAvE3zOzHxN9NitFPFVo7GYauDoS80V8fB2n8PeJ7ukA9CdAeSxDCZsTGsCY8Y0Xhw3G8pyubGs5gHCNWktc2w9+i9VXibnFrRSF7tcCQSCI1GUx12WqOkam9IxT0VRextDRK24ZWbmc14JdBhrqneEbkZDEdSFljscMocKeVsxNyXgGHFocbC9p1WiOkYvJxM0tES9MuhMprrU+EtImdULR3uHuU/iq3Fc/8HKBTUgdEwVtOSxwgISJQIaMqA5APVA7AAmQkQlKQDCEg5HggAlGZIeSAgLDBQCglIBAASpJcYDWlz3FrWtGrnOMNb6lOFtgMU2licNVeYZSr03PPJt2lx6DMD5KFWTjBtF1CEZ1IxlsbOrxLgtDB0mPqtfjXOe6lUNOv2FCjUbE0iWS/PsM1j0sFz8TgqZpGvhnVDTY5rK9GrBq0TUMU3hzbVKZNp1HrDLzgMRXp4hoNKq5/bU3GG16T3l1OtRJiXtBkEXkEWtHsfwx2DoYuv2gqYevh20cK4ETW7Z4c17mxOemA4mepsuP2soNO930PSd3hVTjqpRzWzNPimchrOdlQpEmyvEV4s+WmGnx7RoqMsNZBmNVH3w5c/wCAODCRMhxa51xrENMldJYiLRx5YGcXxR6aRI11+ivQ2qwjn4+C8IxTd3+Zzc4gc024j8Ud0uy5rzIaHEEESBBF1GTjxLqWula2R1W8PpPZYQRykdL87rm1sI4S2ZFrG+nQ/QVs4i1snNHkeewi/iFt/UAT8Rva4N/OPZVJu9m7r3NDUWrpWfFZHOxtAVLVWB3UaidxOnssf6RRcAGkgwAL5Xf/AFIPquw5gPQ/JeZ1AHaeosf0UZ0KU9qsThia9N5PWXucSrwAsIcS4i+aWlpH/GSDbqsa1CmLCYvYgu+VvNfQ0qRLYkub/ibx4Tp5QirgmEXz8hvEaQRBCwVMG0/Czq0sdCS8SscDC1abIyOlxB7sPDuptsOa9df7RU3NkUw0nZpgOI1IIN53ifLRXjOBZxAfrzm++tvRYN4PVblNOnInMS4te0EaQ0mAD1KyyoziW66m/C0zDBnDGq4vLxTfcBrCS10WB/E+83i66+FNB5E1W6wG5Hkh0wJOXuDoDZcTF8Mqs7zskmXNAJIHQATlE8k8LharoDw/L8R7uaTPOf0UVGVyLi9jO7i+HBjoFfPUaSZeDAGwkgXHqsjnqZWETJBc4P7rg297QGjn6LDhvAy97jUcQ1gLmEZ2TyBdtG+692JxduzZ8JjMdJjZo/C3putdDDubyM9evChHWk89yN63GTmOXTbyQucXxa3uhdpUIHnXjqrd7mmZBKm6oNWg5wgUwED5pEoAoolQkXeiAsUgpNCaBjhLXmmClOyAFlRCpIAo2ABK3ZgnZc57reZtm/8AUalbCg2kJdd+wiQOpXlqVXOJLiSeZv8Awo3vsL5QjT8+3hw/f0Q4pETYieacIBUig9OF41iaTBSZVBpt+BlWkyuGbQwvu0dJ8F5+IYyrXdmrvNUhpa2QGNYDtTY2GtFvExcoCU8lR3ene9jX36vbV1sgOLfm7Ts3j+yKTv7jYEYf7v2jCGyx8XGq9FHjNVrw4MOUOovM1DL20sO7D5ahy98uBzExErzExz8inc3lUPBQ4m1aVnuia4PipptpBlEf23tf8epFN9JxBLZBObMDJylotZGBxb6YAbmIDnucHVJc7PQNDK+BDonNdDGAC6A6CRsmsLT2EHj6175I1bjnNFPJRydkS4HtJkuodi4yW5pLofqY05KMPVc2n2YpHvGnmfnkksqZ85DgTOUkRI57o+8c/wB1QxUT7J92itiDvsn5pHpBj69lL6mw12/OV5H4v/H5rLtDMqzs2yvvUVsPVWkHM3bXkU2cStcSd7TCzOJtC8ykqaazK5Ylxd4HWZiGu5eX7iFAdluHOaTu2W+RA1XLC0FcwBJUexJrGXWazPVXxdRoglrmnTMxpPhMSsHY95/xECLNaD6wsX+Z+tU1JUYcEVPF1fTJ2/YOcXXdJPUyl0Sy7wgPKsSSM7bk7sceKFcoUrFYSkkLpxdAwJRCoFTHomA0QhIHVAAPcJ6IwjH1XFtGlVrFtndmwuAP+zvhB6SlimPpODa9KrRLrDtGFocf9XfCT0lV9tC9r5l3d6urrarsNHgm2mmWqwoIdTnRWx+XTX60SJ2RCQXGSTckz1ShACHCyAvclw9/JAF0B1+qMyBjg/kplBddIu90AMu2TBUSmNggdhh1ymCp38EmnX61SBjcbjqll/hDU4umAOCG+iaUTMQkAJSY+giffREz7oGICUhrzVJIBDITnokxBN0CAqZWhf8AQQWTsgdyBCEFyEgujQJpJZo+pUyJU+KlzroBkwkXQkBRK1wOAOJr0cO0lvbPyl27WNaX1COuUEDqQswySF6+FcSbhsXh8Q74KTyH9GVGmm5//GQfAFUV5Ps5au01YWMe1jr7Ln0FbizcXQq4Phzn4WphXONKm12QYqlT7jy14uHZgTrOhOtuNwP7TOgUsU92JwlZwpVWV+8+k5xy5g494FrtQdNRELxcd4U/AViczmBr3VcLiG3YWuJe0ZtJAdlIOo6FdvCcGp8XDMXTLaBztGOYbU3ZIea1JwtLg2J5G9235D1IR4p80z0kdepPg4vZuaONiMAcPXr4dxLvu78rSdXMcA+mT1ykLJ7put+KY371isXiab6baZcHBz82Xs2ZMOx0NBJzGD5ryupva+pTewl9IkVOzBe1sblw2XSw9eLilJ5nExuEkqjlBeFvcMlUpw9F1WeyBytbVeahY7J/aZnc0O0zJ1cPUpiiXhxNdmdjG03EwXENE/icQCYGghXuvDW1bmRYSq4a2rkWFBF/0KyFQyWhlTMNWdm7MJiJbqNQroU6lUOcxpDKbKlRz3MdlPZxLGu0zX9kOrBK7Yo4epJ2UWUW+ag8/rzTN/NInmrSixI6wE9fBOVJPj9boHtKDYsE9VAdClzrSEBZso9LI/ed0ibpZfrn+6QysyYQL/ugDZMiFvXdJVvKhzrwkxoQb+yZ+ihp9vVPaUiQhJ3Ty+yAR9aJlNESW9I10VHWPr1TcUDRMCCgP2TjqkGiUhlZPq6EwmgQ9NlBP1KMk2jzlbdnA/VMEjNtLfRW2mG+J53TfV6aeiTASdyT0SbSWZOMXJ2SuFzzW9DDZrRPMn4fDqtKOGg98X2H7LariIECBCyzrbonUo4FK0qj/gYHieJwrTToVv7W1OpTFam2dmSQQOkwsuI8YxOIb2WIrDsxrSpsFGmd4fElw6TCycZ87xos3NMHYbnc9AFnjQi5XsbauKcI2TI4XjjRFUzUaajMrXUgwuZFRjwQH2iGkR1XpZxoAP7Oi+iHVxXplvZ1C12Qsc14fAvJMjQkrHNvpyCxqmbBXvCQk7s5v5CpFKK3G9DizQ2nNOtnp4fEYeGuYKRFYvIqEa5u/cdApocSILCWPhuEOFdDgHjMKgNSnNpGYa8iscnSFbhon3SmQekauXsaO4mSwsa2oB92pYZry4CoRTqio59Qg2kS0AEwAFbeKNAH9usHDCvwoAczsYL8zakfFJ3C8430hBMfujulO1hfkat7kZp20RM7ILrxKX5LWYRg9EEzfp4KQ5OdUBYCfPzQRaDujZPqgBBiCdOvRKL9OafUnRIYmuEwgG6QPQQnlGqYOwFpOyAgmbJxCQEll5OvNMBSB5Ki4xOyEMQPNUVDhfxR4m6AsPXmFWaRCnMnMoQATZTmjeArlIDmgSAuPP2KEZvBCQZHqmFm6SZNvrZXRolxt6r3NoBgnU8z+XJVzqpbDXRwk6mbyR5KOCJGlifMr2NphkZdec/mpOKcQYEkrMNGrjB2AWfxTZ1Y9nQjkaV6ljzPmT+iwLJGmX0lJr+Vh11Kl1Ln6q2NLiYquMbygFpkC/PdQ6t4JPd6LNrjy8FoSS2HNlNyebA3/VVH8pO9SmpFVzIann1VgbymGyZQ3qkNsTtLaKTcdUF22yI3QNE5eadym4DxCTxbxSJbSXP21Kr5qWC/TdWBAPJAMAZUl17bajmokjmqj61QFjSRbbkiBdS2AB+aespiJAibWTf4JAzzSBKQwa7VS0c5VfJSTJ0SJFhl7wVTvKFDW81Q6poiLkiPBRlFwqA20KQAL80NbGybfdKOqYwB9knJNMrSbaFIGxAdUIDfFJMLnZ+8tYIsdoCzq0iHZn2HL8gFPbtb8Ikjf9Fk6sXG91kjSe869bFxWUShVBPdsPdZxdU0qalSbQFqjGxy51HPzFP01WTrjVMgiLTKyqNvPtspFbe4tqWcA31SLzdQ0SJMIIJFk8k3OCQbZTlnRA7BmlN71BP0Eg/RAWLLZ080nXHQIYhrpsIRcAcpm3VNxWdObkm23zUWyaTNHFD+QWeed+Xvp6rTMUJoeq+A/cqQ66GG8ImTqITI2H0+aTWnWwTDhKYqbRZMQg/6CTjyTdGgslsgYmsg213CHm+6T5KsBK4ySTbQhNDHKmm6NomZvdCWa8c1o4XhGW+0hKw0zIG+l1buYScNygH+Ex+46YjbVLOZTJOyN76pC2jJ8fRJLN1QgDoNcIghRn5KXOix3SyxfdG0kzQjqopt32VBpi6qmLSTCdytRzuIanmsZ9lQLcrjmOaGwL6yQ+Tl0gA20nmEjHMtGwy5uXxOt8tlUqqe58i+VB5ZrmTG6RfaUqlTokCrjMuI4t4qXMsnPj+SyIg3ueXr+iGSir5lhvNBak999EPFkiQ3rSlVLiDFN180OEA5jM6ydzEzE2MGIvaybDAiTEgxJgkaEwdeqoq03M00Kypq2fvYvENdAaWU2WF9+6C6ZEwHAiB01BMLJjHg2aXFwBbGaRmBa11j3TYkCSEG8XJidzuZJ8zfyR2pjU8viOguBrpKrVCSVsjRLFQk759NxtUr1S027uvwEWMVDo7oDA+FukAop9pJGXM4ObLXglxeW1AO7oTGczNoBWTJDT3nDSwcfwklu+xJSDzrJnWZMyNDMzPVCotJrIUsVFtSz6F0mu3ptsAILYjOxrWmA4HRsg6S8ncFer7zVcS5zQSDmksEg5i9xBnclzibTrsvERpc26n0TJiILrad42vNr2ul3eXt1GsXHjLp9FFjpjs9CCe5BGQCxv8ADAuD4qAANAREW6ESInaCqa8wLkwCBc2BmR7n1UObmtP8DZW06cou7t/LmetWhUVlf+2KcZusxqmRltslorjMMM9UReZUl19UdmgdimkaLTJZYhs+S1bVkaJoUvYkjmrdTvIBnwKynMDzC9beN1j8T3XGU6aREacgFFt7icFH1GBBGoOU7wY8JSLB5rvYh9N1Vzu3y0HNHdae8GjLNA05BBtEwRulUZh8j70+1a5/Z3PZOYHMLc8mz8ueJjreFV23saHh+DRwqQJIABcSYgCSfAc0nzK+twmGw7HipTAAa6m/vE5mt7YZqzJMmiGy3SdD1XE4p2TQ3sgxwMEukl85QHse3lmkz4RZRjW1pWSHPC6kdZyRzpPRJZyhaDIe6pTNjrBlS7E/6+/7IQqpJp5M0wtqpNfInY6RAEdZ/ZRWqxqNev7IQoq99vx9Dlq2tqrr9kOrEiBAtz6eCRrbbDrr7IQpWe2/x9FacbW1V1+yDWvtHKf2R96iG6+Z5CducoQlntv8fQ1q2tqrr9lHE9B6/sk0ySef6u/UIQpxV2rshJpJpK1/39lkocLdEIVjKRsCVVohCEwQqbrJkXQhIe8VR1lLeaaEiVtxWaUHqkhSIPIskAJPbFwkhJgiBXlW82SQgZApiJTItMpoSYyQ8ndPPlkG6EJDG0WTcCIKEJkWDwkX2umhAF/fqjmBhcYAgC3wzOWdYm8TCyzoQlZInJtvMiTyCEITsK5//9k=">
            <a:extLst>
              <a:ext uri="{FF2B5EF4-FFF2-40B4-BE49-F238E27FC236}">
                <a16:creationId xmlns:a16="http://schemas.microsoft.com/office/drawing/2014/main" id="{FCAAA376-1076-4A9D-912D-2A0DFB9D5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28944A11-CC76-4672-9C88-81408925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098801"/>
            <a:ext cx="258762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8" descr="data:image/jpeg;base64,/9j/4AAQSkZJRgABAQAAAQABAAD/2wCEAAkGBhQSERQUExQVFRUWGBQWFxcXFxcYFRQYFRcXFxUcFBQXHCYeFxkkHBgXHy8gJCcpLCwsFx4xNTAqNSYrLCkBCQoKDgwOGg8PGiwkHyUsLCwsLCksLCwsLCksLCwsLCwsKSkpLCwsLCksLCwsLCwpLCwsLCwsKSwsLCwsLCwsLP/AABEIARQAtwMBIgACEQEDEQH/xAAaAAACAwEBAAAAAAAAAAAAAAAAAQIDBAUG/8QAQBAAAQMDAgQDBQUHAgUFAAAAAQACEQMSIQQxBSJBURNhcSMygZGxQlKh0fAGFBVTYtLhksEzcoKTohZDc7Lx/8QAGwEAAQUBAQAAAAAAAAAAAAAAAQACAwQFBgf/xAA0EQACAQIEAQoFBAMBAAAAAAAAAQIDEQQSITFBBRMUIlFSobHR8FNxgZGSMjNhwUJy4SP/2gAMAwEAAhEDEQA/AMT25PyQAmmurSPP27siQhSUSUQESUrkEoaE0cMBTlCUIgFKjCbkmoBQFNCaQhKQRKCUQEXK6hSx+uipJWrSuxCZN2RPQScrMiaE5JVFVkFa645SqKJb9sE9oMR+aYpaXJ6lJOajtfizMWoFY46xEdCI2h242WunoC6SCABmTsQPosVSlkgEO/5SD/kKJ1KU9H4kioYmg8yTX8otoVC3mbUc2pnLua7qA4mQRMRO2Vq4XxFlCmG1rLqjm1PEDw4tg2gOaILCARmI8guYVIPxG/kcqjVwEXrT0NKhyrJaVV9UevpNphzby0vfkukWwB97rJ9OiF5rhutbTNrhLc4J2nMNnG/f4FCyqlCpF2aNulXpzjeLQyiUQghdeefilIuQUigEUptCSkgEZKiCgvi2QSXvaxoBAyQSSSQYa1oJOOoVlRrYwcztNwiO9rYM9EdSTmpKGd7e+BWQgKQe2H4eSx9OnAj2lR7S6ymPvDlBJxknYKWpcxpfFzvDpio+C0BogmLz7xMOIAGQAZEwjlfZ79slWFqvh5FZCIUg9pLWw8F1PxRdb7sgQ5rTyHIjJ7YUUGrbkNSnKm7SJBRJRKRSIxqyhVg5VSRTXqh8W4u6OlUyCucCr6NaMFUPGSmRVtCxWmppSRJ1b2b2z9k2+WCvLU2G0FpOd+8j6ZXpQYIK4TAGVHsmBdOPnusnH08slJG/yXW52GSW68iVHUVWQckCJkT59V2tBxSnXw9tjpAaQYuLjiDHf6rg1jcJuJzBB3EKsm0tIxGR3keapxqyi9zUlShJWaR6DWULHkbjzQr+KVryx33mMd8xlNbtN5ops5LERVOpKMdkyROEpTKStmaIhIBMlIINBTG5qUIc5KUEhz3J1KzBLXUpcymalNwNQVHPqm22kGROGtaYyCewKVGWMZ4pLzSpzUJNziWAveCevVg9Ak2u4AgOIHYOMfESkyoRkGD5GPonX0tb3/RaliFKEYW0Vr6+7XKOHad3i0Wum51CtWeejatar7QjsRTAafJpSDDUpAWkfvlaSIy2hSgx8GMZH/yLWNW777u/vHc9d0nat2ed2d+Y5/H0T3Ud7296vzt9iw8feWbLr6Xfn5EfELn1qh+04Um/8lH3iPJ1Rzj/ANKRTdVJyXE+pn6qN6jbuUq1TnJ5hyhK5SvQIQKUpkpNKQgKZEpT5q6jTwU1skhBt2M7guXxGjBDgM5BI3jp69V1C2DlVV6NzYUGIpc7BotYOvzFVSe3E5Glgl0iZEefz7qOspwLY274I65/FAYWuz5becCfxVNckz13/wALnmmtGdmmmro9BV2YMf8ADp//AFTVZO3kGt/0gD/ZC6GmrQXyOMxEr1ZNdrNpCEyiFbM8lpdQ6m4vZAJEGQ12B5OBC1/xyt95v/bpf2LCVEqrLB4ebcpU4tvi4p/0WHiqzteb0SS1eiWy+huPHa33m/8Abp/2oPHa33x/op/2rEAolM6BhfhQ/FegukVe+/uzd/Hq/wB//wAWf2pfx6v/ADP/ABZ/asKRQ6DhfhQ/FegViKvef3ZvPH638w/Jv5KJ4/X/AJrvk38lgJUC/wA0OhYX4UPxXoOVat3n92dL/wBQV/5rvw/JSZxvUnaq8+i5JqY75AgETlel4VTpNEhwL/sgZLd46xcfkFRrxwdPSNKDf+q9DVwuExFXrTk0vmzD/HtR/Of80Dj2oj/jP+ajxLTuve4MIaCZxiN5x0zHwKxNKtUcLhKkcypR/FehQxPP0JuMpP7s6B49qP51T/UUv49qP59X/W781hlRlTdCwvwo/ivQrc/V7z+7LNRWdUfe8lziALnEkwOmVKnVjCpCYKnhThCOWCSX8aClWqSkpSk29tXfTsHVMlVnZSUU8jvd3Mur0tw8+h8/PyXI0gLqga7EElw8m5P6816CVU+i2boF0QXdSB0P4ZVGvhVOSkvqa2Fx7p03CX0CmUJWoVtGa9WbyUpTScVMVwlIolQQCSlRhOEkhAVBwTIUSmseiLj+CzV3QS1wJ2cA0SCJMGd+h9cR3Wyrcxoe3vE489px5+gKt4FrwKrm04be57wSB0EekiCfisLG4lt5EdRyfhFTjnlu/Ar0ehgtJuYbsBwublocTgz90HcifNdejxEtrupy13K0NkwAB7sAiC4Euk7k46Zv0FB1QvkNub1cQOb7JEZGADM42XK4oSaTX3Oua4wTywQLskmdz7xWYar20OkKriTDXEOBmoSIMzt1bERMdlz62hgEtdIk52afMO/DthcV2pa8MBeS1rg0hh94mHFzfsv2cesSF6PStc+kGM9m0QwvdzOthwAECGyXZVmjXlSd4latQhWjlmjnFpGCCP19FFwWrR1HVnGn4by5oDYIPQgCCMtieoiBuou05N23KYJ6T2PYraoYyFXR7nP4jk6dNOUNUZiglSe2EoV0yxBI7ppJCAlQLZUykgFA1qEShIRpCiUyUlIREUIIQE0cEpJwiERCKiwTO+M47df15pvUtNUtdPfB8wVFUvldixh8vORz7XNWm1FN4dTcRyi5sHJukGJ6jEwMCVxeBsrvcxrHASXtEw0AuE7ZuJM9D1+HULXNcDADWBzgbZgZm6PskY36g9Fn0/FfDEtpNY50N5iS8AYPzMYnZq5Sre+p3Cjd6HUfU8G5lWBUaGuc6Z5Q08pGLScwTM+WFyeJ8aFdjacCS4XZAbawy0Z2JEAnaFn4hqQ+k8OMPmCSSQQQMTMkjbthcdrYM+92J3aQAGR8U2KHO7OjQF7/ABJDXAu5GczbSXEOkQD1A2wF0qfFW02hzXOcJgc0im7ebY7ExnusFVnhxYAImneD2ki49h5+ajwpgeGg2wXsAiAST8CY93sJcE/axXb10O3Q4rVbSJ2vcAHRmpbAdBINzIyc5jKLgKFIARcLiJmB0+v4KilSPh2uLg5zi0DMGSGtMHywYxuVbqXAvIGw5R6NwFpYCneebsM7lKrkoW7dPUhV2BO8KtTccDylRK20cxJ3ZG5CCEwkIiQUirapVSA56EXShSIQhYVy8lEoKSkIhFEoIQgFgAnCQTKIBWpeHIMdEEq3TbpstiSmrySZO/xKZZIaS1wB26R84JHnjsuVUo1R74m0XTEkMnmBAG+RnzXoBw4PyMHOenxWLxSw2uBIHY5E9isivhIVW3DfsOkoYydGyrbd71PNHWSHR7riXdg7J2746FV+AXZbjON4I6Y77LvavgzHMEG0klwcPddMkgjo6f11WN9ek20OxAgiJO2Sf10WVODpu1jcjJTjdM6Gq00aaZFxYeWRmJDWgmRJGO/ZS03A3WOpkRLReZDpuAI5sAQCR8uq4VTiDtmxAuxNxaDIJk8pIyPhmV2KP7SVQxwqPgkAezaObmElxjMwBA+QTVqyu7MnonFpLXMiwkgkjlwWsG8zBO3+2ZlWVxsMEwC4iQJ2AA7DPzVRauhwVLm6fzOa5Sq56mRcPbBRKmGHslUpkbiFduZmV7kEpUlFIA5SlBKigEaEpQkGxcVZScPtTHlEg+h39JHqooTmRotOiJ9wh/kMP+LDv/0yqS1EK798J96Hj+rJ+DxDh6THkhqg6MpUZWg02O911p7PyPg8D6geqsq8HqMpCqQLCS2QQYI2kjEHodksyDlZiV1NmVGlSLiAP1G6uaQ2fLvuU2TWxLTg31uBs02qgjyKnxDTSSYwdljplab539FVcbSujWhNThlkYaLrHQcsOPj39VzuI6EgEwIMzdMdwWEdPJdl7M+R+qsLXbGCOgKgr0lU14lrCVXRTjLbyPGVSWtsi+CHkxzDBNpGR9rP+F1OCaSYe93K1pdEbkEBsd9/LK67tHRLIDmsyC4QQZE7EDI+Kz1Hg4YAG+QAujqYVWhhJOdmifEYylShmi7vgiIJcSepMq6k0zn8VfpmBrLjEn9YR7xn9Sti/A59U3pJvV6l7GNAn9SubXq3K3WOyB0A+qzFGEbasGIq5nkXAagSrXUyBlVlSFW1tyMpFWU6ROAirSITb8B2V2uVBCaEQGhXWA05Ay0wfMHY/OR8WqkFT09S0ycjZw7t6j8vMBOZGrFaira9O0kTPY9COhHqMqtIVgK3N47XFPwxUPhxbbDYjtkLAmg0nuFSa2E3WWyB7x+iBqeqPqoGiD38+yq1YyUsyNPDVYyhzbLjqrtlpoErm6TTWuO/ZdRhUv8AjsQx/cepKtkIoay4WntsqDX5j2hZE1U7rUknicsk4l+sgkfj/tKoamUMGe6mSsUpyzyubdIJtHxhVmpaDnqfqtFCqGB564a31WBxTEm2yec1GCS31+3ARK0aHT3k/CPVVtoE74XR0dKwfj2ylUnZaBw1FyleS0KtTRPaFgqNyutqa3dY307gY3G3+EyEnbUmxNJN9XcqoUSnrKXVGnqGSPIrVqRNM+iLdpDYQUqTSOTGUJQhSFMvKYSKYUhEXxcz+pn4sOT8jn0ceyzEKylWLXB28HboRsQfIgx8U69K04y05ae7ScT57g+YKbsHhcqAV9MCxxO5LQPxJVBVwI8OP6h9EmPhx+TKkTCRQiRk2GAUnVSoXIQsPzMSRTKRSAMBTo4M9lBSaUhXsTe6QP1uigyXD4FQJWnRNzKEtESUlmmrm1rQrKhn0CxVq9pKP39sfr8FWcHuaqrwTaZoLQ4EKlpcycBw2VdDXSTOxK1XgpWcdGC8anWi7MzDYvIjoB1MrPU1hIj4K7V1MQFiO6mirq7KNWbi8sX8xIQQhPKxaUIAQU8YKFopi5lvVsub5jd4+QuHoe6oCu0dUNqNc4EtBBNpAMeUgj5hNewVuUlOF1OPto30zp48M0242c0guBv/AKuvx7LmuSi7q4pRyuxEqJKmoORAhQkglIJDhuCAEnJIBGVYqygFIVi2jTn4LRTrWmCqaBwU65mJ/RUbetmWIK0c0dx618kELMVOtTLTDgqyU6NraEdS+ZuSswBVzapCpJTRI721RZWqSqpRKEg3vqAQkmkAtQEICcMBBQkiIlT6/JWVWRb2OPQqtowFr1Ddh5KGcmmki5QoqcJN8EZFF6k5RcFKUyKRCE0BxEIQEEIBAlEpJEoMciTaik2taDUObfdH3nAduw3UKAuKqr1A99gkNGBAmXH6bfKVRxVfIrLc1+TsJneeWyO4zhLxTudzuIaXgH3ZF0jG8GZ/2Enl1KRaY+IPcHYqzg+pfL/DLoAucJiQCBUAGTIknETHkr61G5vuuGSWSN97mkjAdi6PzVLBYhxllk9GafKODVWGeK6y8TCQpBRlAW4coxkJNKahCAidoQkAmiK5aWohShQcnkYylKaiAgI00WS5oVtZ0n8VHStyR6JVTJwod537C9fLQsuLM5UC5W1gqFMUrWEUyUOSQHCCChJAInFJwTcp0RJk7DPy9UyUkldktODlJRXEVZ5psAaLnv6Tnzj4Y+fZU6/TgCm28C25zx1uAmHRI6xHmpamrUDvGNNvLDqYcAZtkElhMtEG7I6DzXQ4Lq6pbUL6Yc17nXOMAMLYDR4Ub3bfBc3WquczsqcFSgoo83qNW4QaeDAGzuZzsn1OIj13Xd0OhqtFxaXXimxjHPILHVHzcAQAIt69CFl47og2o19UktqOudgt+ybSBtuDldfRa4WtaXOwKYMkuNNjTgNbGcgO+J7qumObeYq4jo3NkkAOEFwBkEHZzSNwfwKwrqPqGnRLnMAiYEQ9xBtdM7AyZBB2asFZg95u3UfdJzC3MHis6yS3MHlHBZXztNacV2FcpQhrsJrSMUbShKU0RpeSoFMhFqeMFKk0ZUZVlPqUGFLUuomLj5KFLdK6G/FXUBmUx8SxFXaRDVs6rGtNcLKithlT9THCSUoSGgUkyolAQOVoMM6cx6gQA3LjnpCpW/VVbaLGh0FwxvuXTv0MDqqeMlamavJdPNWv2I4+o/aZrnBrKfs2tewGSXP8RvVzuhIBgysfDeI1Gy6HuAh1wJBBgta50YcZMZ8tl0tFwMOD3tgNaHtaHW3VDMuc8jAzAEdl6P8AZfSt/dqVoaXWkElrckmpYc7xPadt4XOM6azejPI1vaP9p4knwxB5paBuCftHsMZVh40+CJDrSLS7lqEB0taIyII2nC7LuCGlWq1YltNrCzxH3OucAGuLTvGw2AjyXL1tEauu73RV5pAaAXOkNAJLiCcEz5lDYGqJ0uM1XXB7MMa4RecF3K4z3mDjsVr0DCNP4xaAwAgMLskF8A7SR1mNysnG9GaDWMht4A5wfsFpkY395+TkQFgrXtcWOe4uAHOwHmbMOLzucD0wEVJxd0OVrdY6tWiAGuBljpLTjMbg9iO3oog4VWi4Y6mJ/wDbeAHcsFlTf3ZgQI23uKtc22QehhdDg8Rzsdd0ctyhheZlmjswJTSTV4zbFpKQTKQTyIZCvpjAVC00wmyJaauxOGwWulTgKllOYK0OUUpcC9Rp2WZmDUOysytqnKpcpeBQerZFJycJEoBGgodhRlIQlo/aZnsS2SHRTa0jrBFw+I+ir04l7R3IC1cRaKj5I93IE7umRPf3T8lmY99Wxv8AJEP1S+hyv2ba91QtDTaQXQ0w5rRzXBr8EQCY/JdjS8dogadgD3lpDzibYZAcSTJ5nT5BdXhujHIRaQ2Zbc0BweOaQ6QfynuVxf2X0DecvYD7tNsAuJLpkAiLQAJzgifhhm5ZqyKeJ8VFc1mAcrmNZ4jy+CWm6RAgTMBp6+q5nD6zmakOdzPaXi53NBaLWkNG7cW+kLVxWra+o6mDYHBoIAAkXOcAYkYnG3Kqi0OJqRz8u7wwAnYOjuAOwiU3UZLct47qxXqghhaTe12IBeILwTEEDIuPSVRwuiWOABZLTddIeQBFwDTh4iRHr2WSpTwA6oGlzXGSSQS/IticEZkiF0uEVrKjiHy8y1sFwfcGj3BbEuDjAxsUpajotJkKWtdQJFoIuLrHsF5aSRgEQ0kQYOPJaHVZkQ4RMF3vOtNrgcAGM9Oit1PDmur+IHtqF4c9r+ZrH1GEhokmZGNgOYCVCsBUddhkMcYBNl7iXSSXHB6gZg9VNQqypSuiGtSjWi4SIgoSLIMEQZII+6RuPghdRCakk0chUpunJxlujRKQQhTFYbDkLVRdmFkY7IWmk6HJktiejpI3sZjCp1L4Hqrqb1i1zuirx1kaVaSjT0Mjiq3BShRKsmQhEJBNyhKA4k5RlMlQKA5I2cMHtZ7An47D8So8QrRULQ6Lw4H0Dd/WTv0VvCqJLXkYnln7oGST6YXGbw51dzqjic4YMAubPKJH17lYePqLNY6nk6GSgn2nX0ekqB7Wl7WMEBoMQSDMNDpOZ+EoOnh1RlMP5iWiHAQTcQXObFuHkZOw7gLm6HQlt19Mk8oA95zSTzOaHRHmQvUivSoMc1zstDjLhsC7ABMTFsR6LKRqZfoeb1upqPY2CymBTPLAcXAgx0wABv8A5XGo6Yl7cBoLSD0PKDIHY/lC7Q4M5wc9lMtI3BcS1oiWtNxztBux0WDh1G7ney73nWxyEE27kn7RwOsIkdry1M2j05Li1wlrcATgFztnCN4C3cR0gDadoaHczgBPcQ2XCJg74we29XAQTWkb2hxAIhrbW3Ek4JzscfRaeMWRIa8PdEDFudswJIiPOeiS3FZWLqGoZ4YqbWQ4NgmZuLiD7pgQJ3wFt1FSmZdTYxphoIMy8OaJLgZEy2MZXJ0NJwlobvzODmwQcggCYaAdl0NO+pUIZe1rmC5zhFwzJHimQfLeAQnNWBFCpVw8mMgDm/pIdAyN/XzCF1NE8UKVRjGzBbFxDg2TPtHEDJGRHkhWqeJnCNkQVMNSqvNJHOScVKFVWEgjuCF00nZHFQSckmKnqWk4cD6GVcNW0nB2wfJQravxCwvpm1jbQJLnA2UmkkOfbb7MwxpaBfdkiFlqsuY5raBkstDi660zqHCHEzE1KU4yGHHfO6TV4wNtYKhwqeR1qXEW4zhZ9TqmkjOT8z6Kuu5rnXDTuk1qtR2QAWPdVcxtgdaAL6YLdvZkzzQqaDLW2va5wIpgxE8tSm93vEbhp/8AxBV575R88PTfVc9C0vExKQLZAkT0E5PoFGo4F3JTLGh9Vwm2YeygAJBJw6nUMbAOEdlB9MllRsvl5Zjl8OBaS4kuubUkQMERcPtmH9IqWvlIFgqGa2fxRY5wibmx3nHzUXuA3c0epjfZX0Ne4ajxHU5aS4kC0OktA5SHANyOkcpIyCWqrS6l1N7CBaGOru5Q11orsY2GC5hNsOAJIgEQcQmdJq90m6Dh+/4or8Qd2nrv07+ig+qI95uwO422n081KhUtLZp3MbVqVbS5uQ8MhrnlpLiHNB5gQYjYwpeMS/lBb7apWYeQuaXyAJjmIEdxvCPSKvdG9DocJ+RpFYeDZJzIcBjDjzc3oT8lfT19O1oaJAvkid5FuAQJAG/SBusNDTnDWgmIEAEmB5KZDeVzqDzB04cZAltNmma8SHCJbRrgNiHeKCS0txRrwhN3ev1NOhUqRjlWltrojwuu+m4ucRPN7wuBuJziCDGcdVdqtTSdR8K84AwXYEj7QPnvO6x6Z1wLg0AANutILWkMbfBBIALg4gdit+m4kG/upsPsfFzykONRsYF4L8yYmmR3ccqGVGkkmvMkhWqttN+BzqNeoxtpsggD3pJdAGHGO0rPNziXOaA7HK9p5uwLpIEfXorH181RygOa9kEsNoe+5snfENktDZkiIC2UuKNH3nEU2UySacvtNY2VBcfZuFRoJGfZCGAQAHSprZeI5Vaj3l4GTh720QS60uyCC6BEjDu/KBA6LRruIGpyy20ANaDYYIjY7tkgzbv81Vp9aWhhY4gsouoB7XNEy6qQXWkXAB7SZyXMG+6vr6xtWzwwGBlI0XBpBbbyC0ZdjlJu5SbthEl3NQvt4jOcklv4f9NtRzCwOY6HSA4vIy5wg2sEC0TOVPhrXA1LAXOlk223G0APDZmBIG8LjarUNse2BdjO5zIdjYxj0JC6pJo02bCbYALhIAkuJwZmfVU5pKbS2LdNtwTZPXaypVtDopAZho5juG4Du3dCxP17KsOcQGxaQRBlp+yI9PghHMC5aoOKSF2BwaJKemPMmhBjo/qRcTuqqwTQo47lmr+kzH800IUhWZA7/BJxSQmhRCVo0DoqTANrS4A7SMiYQhQV/wBtl/Br/wB4/M36esW+O5uC2ANshrGjM95yqNZqHMNR7TkuZvkQTbaAfsgHAQhcot2dg9kdCtwxlDT0w0SH1WB10HBJEDGMAfJc0UAa7mkmKYlomOhmY37IQjMKOTxaiL6tMANbc3DQMYIwT81OpSDabBvcQ0zGxgdPUoQktiJ7nU1GlZTqVaVrXNZaBcAZkk80RJkBZKlZ1J5DDA9piABBLSRAAncoQnPYZxK9RVvrteQ0EuiABG8zBnK1/tXRAdYSXZcLnEl3K1pbnaQSeiEIUx9TY5mi4U1zXkl3K89RBmMmRuhCEBjP/9k=">
            <a:extLst>
              <a:ext uri="{FF2B5EF4-FFF2-40B4-BE49-F238E27FC236}">
                <a16:creationId xmlns:a16="http://schemas.microsoft.com/office/drawing/2014/main" id="{D8D62711-E96F-46BA-AA0F-25E8A4D33F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0" name="Picture 7">
            <a:extLst>
              <a:ext uri="{FF2B5EF4-FFF2-40B4-BE49-F238E27FC236}">
                <a16:creationId xmlns:a16="http://schemas.microsoft.com/office/drawing/2014/main" id="{8DEEBA20-4B14-4ABF-A08B-0988D086F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73438"/>
            <a:ext cx="21336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5EA001E-9276-437E-9501-9EFFB2B647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Island nation swallowed whole by the sea – 9</a:t>
            </a:r>
            <a:r>
              <a:rPr lang="en-US" altLang="en-US" baseline="30000"/>
              <a:t>th</a:t>
            </a:r>
            <a:r>
              <a:rPr lang="en-US" altLang="en-US"/>
              <a:t> March 2012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B066FB3A-2D65-40BB-85E6-D3F9A0691A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The president of Kiribati, Anote Tong, is in desperate negotiations with the country of Fiji to find his nation (pop 110,000) a new, higher elevation home…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731A312F-D7BB-4AE5-85CB-BE93AD55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2288"/>
            <a:ext cx="91440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62E5CE8-159F-47B9-B741-FB14CA192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Related Videos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56626210-EA65-4045-A586-2D5BC767553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IN" altLang="en-US"/>
              <a:t>The Indoor Generation</a:t>
            </a:r>
          </a:p>
          <a:p>
            <a:pPr marL="0" indent="0">
              <a:buNone/>
            </a:pPr>
            <a:r>
              <a:rPr lang="en-IN" altLang="en-US"/>
              <a:t>https://youtu.be/TpwOrUTZdaY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6B9D324-3475-43EC-A934-FB7ED1ED6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6626" name="Title 10">
            <a:extLst>
              <a:ext uri="{FF2B5EF4-FFF2-40B4-BE49-F238E27FC236}">
                <a16:creationId xmlns:a16="http://schemas.microsoft.com/office/drawing/2014/main" id="{E940ED88-1C22-4949-B820-7D1DDC62EF8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 dirty="0">
                <a:latin typeface="Arial" panose="020B0604020202020204" pitchFamily="34" charset="0"/>
              </a:rPr>
              <a:t>Water Insecurity</a:t>
            </a:r>
            <a:endParaRPr lang="en-US" altLang="en-US" sz="36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A50487C7-5B0C-438C-AAE9-FACF4A167D84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 dirty="0"/>
              <a:t>India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	3,287,590 km²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	890 mm average rainfall</a:t>
            </a:r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r>
              <a:rPr altLang="en-US" dirty="0"/>
              <a:t>Total annual rainfall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	2,925 cubic km</a:t>
            </a:r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r>
              <a:rPr altLang="en-US" dirty="0"/>
              <a:t>Total annual human water use</a:t>
            </a:r>
          </a:p>
          <a:p>
            <a:pPr>
              <a:buFont typeface="Symbol" pitchFamily="18" charset="2"/>
              <a:buNone/>
            </a:pPr>
            <a:r>
              <a:rPr altLang="en-US" dirty="0"/>
              <a:t>	230 cubic km </a:t>
            </a:r>
            <a:r>
              <a:rPr lang="hi-IN" altLang="en-US" dirty="0"/>
              <a:t>(</a:t>
            </a:r>
            <a:r>
              <a:rPr lang="en-GB" altLang="en-US" dirty="0"/>
              <a:t>urban + rural)</a:t>
            </a:r>
            <a:endParaRPr altLang="en-US" dirty="0"/>
          </a:p>
          <a:p>
            <a:pPr>
              <a:buFont typeface="Symbol" pitchFamily="18" charset="2"/>
              <a:buNone/>
            </a:pPr>
            <a:endParaRPr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5D4A-B7D2-4DE8-85CE-165308FCFC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Water Storage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Forest (tree roots) (max%)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Glaciers (small%)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Bauxite mountains (min%)</a:t>
            </a:r>
          </a:p>
          <a:p>
            <a:pPr lvl="1" eaLnBrk="1" hangingPunct="1"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Bogs, underground aquifers </a:t>
            </a:r>
            <a:r>
              <a:rPr lang="en-US" sz="2000" dirty="0">
                <a:latin typeface="Arial" charset="0"/>
                <a:cs typeface="Arial" charset="0"/>
              </a:rPr>
              <a:t>(433,000 cubic km)</a:t>
            </a:r>
            <a:endParaRPr lang="en-US" sz="2200" dirty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Lakes, ponds…</a:t>
            </a:r>
          </a:p>
          <a:p>
            <a:pPr lvl="1" eaLnBrk="1" hangingPunct="1">
              <a:defRPr/>
            </a:pPr>
            <a:r>
              <a:rPr lang="en-US" sz="2200" dirty="0"/>
              <a:t>Forests</a:t>
            </a:r>
          </a:p>
          <a:p>
            <a:pPr lvl="1" eaLnBrk="1" hangingPunct="1">
              <a:defRPr/>
            </a:pPr>
            <a:endParaRPr lang="en-US" sz="2200" dirty="0"/>
          </a:p>
          <a:p>
            <a:pPr marL="228600" indent="-228600" eaLnBrk="1" hangingPunct="1">
              <a:spcBef>
                <a:spcPct val="20000"/>
              </a:spcBef>
              <a:defRPr/>
            </a:pPr>
            <a:r>
              <a:rPr lang="en-US" sz="2200" dirty="0"/>
              <a:t>Natural distribution of water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en-US" sz="2200" dirty="0"/>
              <a:t>Rain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en-US" sz="2200" dirty="0"/>
              <a:t>Rivers &amp; Streams overground (also distributes silt, fish…)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en-US" sz="2200" dirty="0"/>
              <a:t>Rivers &amp; Streams underground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2EF1ABA-C420-4BC5-AA48-A60C151A13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Abundance of Natural Fresh Water Availability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EEE9BE9F-14CB-4A83-A8C9-C93511372931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India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	3,287,590 km²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	890 mm average rainfall </a:t>
            </a:r>
            <a:r>
              <a:rPr dirty="0">
                <a:solidFill>
                  <a:srgbClr val="FF0000"/>
                </a:solidFill>
                <a:latin typeface="Arial" charset="0"/>
                <a:cs typeface="Arial" charset="0"/>
              </a:rPr>
              <a:t>(has become erratic)</a:t>
            </a:r>
          </a:p>
          <a:p>
            <a:pPr>
              <a:buFont typeface="Symbol" pitchFamily="18" charset="2"/>
              <a:buNone/>
              <a:defRPr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Total annual rainfall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	2,925 cubic km </a:t>
            </a:r>
            <a:r>
              <a:rPr dirty="0">
                <a:solidFill>
                  <a:srgbClr val="FF0000"/>
                </a:solidFill>
                <a:latin typeface="Arial" charset="0"/>
                <a:cs typeface="Arial" charset="0"/>
              </a:rPr>
              <a:t>(59% in 2014)</a:t>
            </a:r>
          </a:p>
          <a:p>
            <a:pPr>
              <a:buFont typeface="Symbol" pitchFamily="18" charset="2"/>
              <a:buNone/>
              <a:defRPr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Total annual human water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	230 cubic km </a:t>
            </a:r>
            <a:r>
              <a:rPr lang="hi-IN" dirty="0">
                <a:latin typeface="Arial" charset="0"/>
                <a:cs typeface="Arial" charset="0"/>
              </a:rPr>
              <a:t>(</a:t>
            </a:r>
            <a:r>
              <a:rPr lang="en-GB" dirty="0">
                <a:latin typeface="Arial" charset="0"/>
                <a:cs typeface="Arial" charset="0"/>
              </a:rPr>
              <a:t>urban + rural)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GB" sz="2200" dirty="0">
                <a:solidFill>
                  <a:srgbClr val="FF0000"/>
                </a:solidFill>
                <a:latin typeface="Arial" charset="0"/>
                <a:cs typeface="Arial" charset="0"/>
              </a:rPr>
              <a:t>(increasing indiscriminate use in urban areas,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GB" sz="2200" dirty="0">
                <a:solidFill>
                  <a:srgbClr val="FF0000"/>
                </a:solidFill>
                <a:latin typeface="Arial" charset="0"/>
                <a:cs typeface="Arial" charset="0"/>
              </a:rPr>
              <a:t>dumping of waste in rivers, ground...,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GB" sz="2200" dirty="0">
                <a:solidFill>
                  <a:srgbClr val="FF0000"/>
                </a:solidFill>
                <a:latin typeface="Arial" charset="0"/>
                <a:cs typeface="Arial" charset="0"/>
              </a:rPr>
              <a:t>chemical farming, heavy machinery,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GB" sz="2200" dirty="0">
                <a:solidFill>
                  <a:srgbClr val="FF0000"/>
                </a:solidFill>
                <a:latin typeface="Arial" charset="0"/>
                <a:cs typeface="Arial" charset="0"/>
              </a:rPr>
              <a:t>reduced bio-diversity...)</a:t>
            </a:r>
            <a:endParaRPr sz="2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7977-1D46-4367-A496-2984CEF307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Water Storage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Forests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(deforestation)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Glaciers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(melting rapidly)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Areas with bauxite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(mining)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Bogs, underground aquifers </a:t>
            </a:r>
            <a:r>
              <a:rPr lang="en-US" sz="2000" dirty="0">
                <a:latin typeface="Arial" charset="0"/>
                <a:cs typeface="Arial" charset="0"/>
              </a:rPr>
              <a:t>(433,000 cubic km)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(30% dry)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  <a:cs typeface="Arial" charset="0"/>
              </a:rPr>
              <a:t>Lakes, ponds…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(filled up)</a:t>
            </a:r>
          </a:p>
          <a:p>
            <a:pPr marL="228600" indent="-228600" eaLnBrk="1" hangingPunct="1">
              <a:spcBef>
                <a:spcPct val="20000"/>
              </a:spcBef>
              <a:defRPr/>
            </a:pPr>
            <a:endParaRPr lang="en-US" sz="1100" dirty="0"/>
          </a:p>
          <a:p>
            <a:pPr marL="228600" indent="-228600" eaLnBrk="1" hangingPunct="1">
              <a:spcBef>
                <a:spcPct val="20000"/>
              </a:spcBef>
              <a:defRPr/>
            </a:pPr>
            <a:r>
              <a:rPr lang="en-US" sz="2200" dirty="0"/>
              <a:t>Natural distribution of water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en-US" sz="2200" dirty="0"/>
              <a:t>Rain </a:t>
            </a:r>
            <a:r>
              <a:rPr lang="en-US" sz="2200" dirty="0">
                <a:solidFill>
                  <a:srgbClr val="FF0000"/>
                </a:solidFill>
              </a:rPr>
              <a:t>(disturbed)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en-US" sz="2200" dirty="0"/>
              <a:t>Rivers </a:t>
            </a:r>
            <a:r>
              <a:rPr lang="en-US" sz="2200" dirty="0">
                <a:solidFill>
                  <a:srgbClr val="FF0000"/>
                </a:solidFill>
              </a:rPr>
              <a:t>(both over &amp; under ground disturbed)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endParaRPr lang="en-US" sz="2200" dirty="0"/>
          </a:p>
          <a:p>
            <a:pPr marL="228600" indent="-228600" eaLnBrk="1" hangingPunct="1">
              <a:spcBef>
                <a:spcPct val="20000"/>
              </a:spcBef>
              <a:defRPr/>
            </a:pPr>
            <a:r>
              <a:rPr lang="en-US" sz="2200" dirty="0">
                <a:solidFill>
                  <a:srgbClr val="FF0000"/>
                </a:solidFill>
              </a:rPr>
              <a:t>Unnatural storage &amp; distribution of water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en-US" sz="2200" dirty="0">
                <a:solidFill>
                  <a:srgbClr val="FF0000"/>
                </a:solidFill>
              </a:rPr>
              <a:t>Dams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en-US" sz="2200" dirty="0">
                <a:solidFill>
                  <a:srgbClr val="FF0000"/>
                </a:solidFill>
              </a:rPr>
              <a:t>Canals</a:t>
            </a: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FFFC9418-2744-478A-BECF-71F847E0CC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Water Status – Mismanagement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9231B94-2104-4580-83F6-DB8BF004C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9144000" cy="28575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altLang="en-US" sz="1650"/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84B08289-D329-4553-A914-54B23F29378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IN" alt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72FC332A-7D4D-4F21-B82B-BC95A1CF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Placeholder 2">
            <a:extLst>
              <a:ext uri="{FF2B5EF4-FFF2-40B4-BE49-F238E27FC236}">
                <a16:creationId xmlns:a16="http://schemas.microsoft.com/office/drawing/2014/main" id="{4C04117A-0252-4541-B0E1-34F9504AA5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8686800" y="6248400"/>
            <a:ext cx="3505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buFont typeface="Symbol" pitchFamily="18" charset="2"/>
              <a:buNone/>
              <a:defRPr/>
            </a:pPr>
            <a:r>
              <a:rPr sz="1800">
                <a:latin typeface="Arial" charset="0"/>
                <a:cs typeface="Arial" charset="0"/>
              </a:rPr>
              <a:t>Source:</a:t>
            </a:r>
          </a:p>
          <a:p>
            <a:pPr>
              <a:buFont typeface="Symbol" pitchFamily="18" charset="2"/>
              <a:buNone/>
              <a:defRPr/>
            </a:pPr>
            <a:r>
              <a:rPr sz="1800">
                <a:latin typeface="Arial" charset="0"/>
                <a:cs typeface="Arial" charset="0"/>
                <a:hlinkClick r:id="rId2"/>
              </a:rPr>
              <a:t>http://www.google.co.in/imgres?imgurl=http://www.imd.gov.in/section/hydro/dynamic/rfmaps/daily.jpg&amp;imgrefurl=http://www.imd.gov.in/section/nhac/dynamic/Monsoon_frame.htm&amp;usg=__sVXANG39JRtVwaaMYvgMj-YlC14=&amp;h=1055&amp;w=826&amp;sz=643&amp;hl=en&amp;start=1&amp;zoom=1&amp;tbnid=Fnold1FLRPAntM:&amp;tbnh=137&amp;tbnw=107&amp;ei=uLBnUNaaPMLhrAewqYCgCQ&amp;prev=/search%3Fq%3Drainfall%2Bin%2Bindia%2B2012%26tbnh%3D146%26tbnw%3D114%26hl%3Den%26sa%3DX%26sig%3D114368509476594328795%26biw%3D800%26bih%3D509%26tbs%3Dsimg:CAQSEgkDlEl3RO_1WtCFsr0eOvAQFTA%26tbm%3Disch%26prmd%3Dimvns&amp;itbs=1&amp;iact=hc&amp;vpx=97&amp;vpy=40&amp;dur=5062&amp;hovh=254&amp;hovw=199&amp;tx=123&amp;ty=199&amp;sig=114368509476594328795&amp;page=1&amp;ved=1t:429,r:0,s:0,i:50</a:t>
            </a:r>
            <a:endParaRPr sz="1800">
              <a:latin typeface="Arial" charset="0"/>
              <a:cs typeface="Arial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16773B44-D607-4FE5-9CF8-43F907F5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799138" cy="7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>
            <a:extLst>
              <a:ext uri="{FF2B5EF4-FFF2-40B4-BE49-F238E27FC236}">
                <a16:creationId xmlns:a16="http://schemas.microsoft.com/office/drawing/2014/main" id="{BEA592F0-1F0D-4E43-B3FB-49B036D5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752600"/>
            <a:ext cx="7867650" cy="1004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2">
            <a:extLst>
              <a:ext uri="{FF2B5EF4-FFF2-40B4-BE49-F238E27FC236}">
                <a16:creationId xmlns:a16="http://schemas.microsoft.com/office/drawing/2014/main" id="{501DC14A-9C11-4510-9289-25B8F8B40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-949325"/>
          <a:ext cx="6324600" cy="895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188" imgH="8019884" progId="AcroExch.Document.7">
                  <p:embed/>
                </p:oleObj>
              </mc:Choice>
              <mc:Fallback>
                <p:oleObj name="Acrobat Document" r:id="rId3" imgW="5667188" imgH="8019884" progId="AcroExch.Document.7">
                  <p:embed/>
                  <p:pic>
                    <p:nvPicPr>
                      <p:cNvPr id="32772" name="Object 2">
                        <a:extLst>
                          <a:ext uri="{FF2B5EF4-FFF2-40B4-BE49-F238E27FC236}">
                            <a16:creationId xmlns:a16="http://schemas.microsoft.com/office/drawing/2014/main" id="{501DC14A-9C11-4510-9289-25B8F8B400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949325"/>
                        <a:ext cx="6324600" cy="895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5C78387-2BA2-463C-876E-B95F04CAC397}"/>
              </a:ext>
            </a:extLst>
          </p:cNvPr>
          <p:cNvSpPr txBox="1">
            <a:spLocks/>
          </p:cNvSpPr>
          <p:nvPr/>
        </p:nvSpPr>
        <p:spPr bwMode="auto">
          <a:xfrm>
            <a:off x="7391400" y="0"/>
            <a:ext cx="3276600" cy="65532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228600" indent="-228600" eaLnBrk="1" hangingPunct="1">
              <a:spcBef>
                <a:spcPct val="20000"/>
              </a:spcBef>
              <a:defRPr/>
            </a:pPr>
            <a:r>
              <a:rPr lang="en-US" sz="2200" dirty="0">
                <a:latin typeface="Arial" charset="0"/>
                <a:cs typeface="Arial" charset="0"/>
              </a:rPr>
              <a:t>Areas with maximum underground water over-use (red areas) also have poor rainfall</a:t>
            </a:r>
          </a:p>
          <a:p>
            <a:pPr marL="228600" indent="-228600" eaLnBrk="1" hangingPunct="1">
              <a:spcBef>
                <a:spcPct val="20000"/>
              </a:spcBef>
              <a:defRPr/>
            </a:pPr>
            <a:r>
              <a:rPr lang="en-US" sz="2200" dirty="0">
                <a:latin typeface="Arial" charset="0"/>
                <a:cs typeface="Arial" charset="0"/>
              </a:rPr>
              <a:t>E.g. Delhi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water table has fallen &gt; 4 m 1997-2006</a:t>
            </a:r>
          </a:p>
          <a:p>
            <a:pPr marL="228600" indent="-228600" eaLnBrk="1" hangingPunct="1">
              <a:spcBef>
                <a:spcPct val="20000"/>
              </a:spcBef>
              <a:defRPr/>
            </a:pPr>
            <a:endParaRPr lang="en-US" sz="2200" dirty="0">
              <a:latin typeface="Arial" charset="0"/>
              <a:cs typeface="Arial" charset="0"/>
            </a:endParaRPr>
          </a:p>
          <a:p>
            <a:pPr marL="228600" indent="-228600" eaLnBrk="1" hangingPunct="1">
              <a:spcBef>
                <a:spcPct val="20000"/>
              </a:spcBef>
              <a:defRPr/>
            </a:pPr>
            <a:r>
              <a:rPr lang="en-US" sz="2200" u="sng" dirty="0">
                <a:latin typeface="Arial" charset="0"/>
                <a:cs typeface="Arial" charset="0"/>
              </a:rPr>
              <a:t>In 2013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sz="2400" b="1" dirty="0">
                <a:latin typeface="Arial" charset="0"/>
              </a:rPr>
              <a:t>5,723 ground water blocks in the country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1,615 or 29% classified as semi-critical, critical or overexploited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sz="2400" b="1" u="sng" dirty="0">
              <a:latin typeface="Arial" charset="0"/>
              <a:hlinkClick r:id="rId5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60% of aquifers in India will be in a critical condition by 2028 </a:t>
            </a:r>
            <a:r>
              <a:rPr lang="en-US" sz="2400" b="1" dirty="0">
                <a:latin typeface="Arial" charset="0"/>
              </a:rPr>
              <a:t>if the trend of indiscriminate exploitation of ground water continues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614EE72-7C51-4288-B6D5-9B2EE6F149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India's Ground Water Table to Dry Up in 15 years (DH March 2013)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97972-858A-47D0-8526-AAD4704ED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  <a:defRPr/>
            </a:pPr>
            <a:r>
              <a:rPr b="1"/>
              <a:t>India's estimated use of ground water = 230 cubic km annually</a:t>
            </a:r>
          </a:p>
          <a:p>
            <a:pPr lvl="1">
              <a:defRPr/>
            </a:pPr>
            <a:r>
              <a:rPr b="1"/>
              <a:t>60% of irrigated agriculture</a:t>
            </a:r>
          </a:p>
          <a:p>
            <a:pPr lvl="1">
              <a:defRPr/>
            </a:pPr>
            <a:r>
              <a:rPr b="1"/>
              <a:t>80% of rural and urban water supplies</a:t>
            </a:r>
            <a:endParaRPr b="1" u="sng">
              <a:hlinkClick r:id="rId2"/>
            </a:endParaRPr>
          </a:p>
          <a:p>
            <a:pPr>
              <a:buFont typeface="Symbol" pitchFamily="18" charset="2"/>
              <a:buNone/>
              <a:defRPr/>
            </a:pPr>
            <a:endParaRPr b="1" u="sng">
              <a:hlinkClick r:id="rId2"/>
            </a:endParaRPr>
          </a:p>
          <a:p>
            <a:pPr>
              <a:buFont typeface="Symbol" pitchFamily="18" charset="2"/>
              <a:buNone/>
              <a:defRPr/>
            </a:pPr>
            <a:r>
              <a:rPr b="1"/>
              <a:t>5,723 ground water blocks in the country</a:t>
            </a:r>
          </a:p>
          <a:p>
            <a:pPr>
              <a:buFont typeface="Symbol" pitchFamily="18" charset="2"/>
              <a:buNone/>
              <a:defRPr/>
            </a:pPr>
            <a:r>
              <a:rPr b="1">
                <a:solidFill>
                  <a:srgbClr val="FF0000"/>
                </a:solidFill>
              </a:rPr>
              <a:t>1,615 or 29% classified as semi-critical, critical or overexploited</a:t>
            </a:r>
          </a:p>
          <a:p>
            <a:pPr>
              <a:buFont typeface="Symbol" pitchFamily="18" charset="2"/>
              <a:buNone/>
              <a:defRPr/>
            </a:pPr>
            <a:endParaRPr b="1" u="sng">
              <a:hlinkClick r:id="rId2"/>
            </a:endParaRPr>
          </a:p>
          <a:p>
            <a:pPr>
              <a:buFont typeface="Symbol" pitchFamily="18" charset="2"/>
              <a:buNone/>
              <a:defRPr/>
            </a:pPr>
            <a:r>
              <a:rPr b="1">
                <a:solidFill>
                  <a:srgbClr val="FF0000"/>
                </a:solidFill>
              </a:rPr>
              <a:t>60% of aquifers in India will be in a critical condition by 2028 </a:t>
            </a:r>
            <a:r>
              <a:rPr b="1"/>
              <a:t>if the trend of indiscriminate exploitation of ground water continues</a:t>
            </a:r>
            <a:endParaRPr/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Grounwater hold capacity is estimated to be 433 billion cubic meters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World Bank report calls for immediate corrective measures</a:t>
            </a:r>
          </a:p>
          <a:p>
            <a:pPr>
              <a:buFont typeface="Symbol" pitchFamily="18" charset="2"/>
              <a:buNone/>
              <a:defRPr/>
            </a:pPr>
            <a:endParaRPr b="1" u="sng">
              <a:hlinkClick r:id="rId2"/>
            </a:endParaRPr>
          </a:p>
          <a:p>
            <a:pPr>
              <a:buFont typeface="Symbol" pitchFamily="18" charset="2"/>
              <a:buNone/>
              <a:defRPr/>
            </a:pPr>
            <a:r>
              <a:rPr b="1" u="sng">
                <a:hlinkClick r:id="rId2"/>
              </a:rPr>
              <a:t>http://www.deccanherald.com/content/56673/indias-ground-water-table-dry.html</a:t>
            </a:r>
            <a:endParaRPr b="1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962DF41-A358-4357-AE04-17AD19DAD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4818" name="Title 10">
            <a:extLst>
              <a:ext uri="{FF2B5EF4-FFF2-40B4-BE49-F238E27FC236}">
                <a16:creationId xmlns:a16="http://schemas.microsoft.com/office/drawing/2014/main" id="{842BB037-74C8-4D4E-A80D-4FCEA4172EE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>
                <a:latin typeface="Arial" panose="020B0604020202020204" pitchFamily="34" charset="0"/>
              </a:rPr>
              <a:t>Food Insecurity</a:t>
            </a:r>
            <a:endParaRPr lang="en-US" altLang="en-US" sz="36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35F36C8-6833-47FC-8CB6-AF8C31B5B6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FAO Report – 11-May-2011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F54F2B83-8B77-4F4A-9AF7-4F2228D998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b="1">
                <a:latin typeface="Arial" charset="0"/>
                <a:cs typeface="Arial" charset="0"/>
              </a:rPr>
              <a:t>Of the 4.2 billion tons of food produced, more than 1 billion tons of food is lost or wasted every year, UN-backed report finds (</a:t>
            </a:r>
            <a:r>
              <a:rPr>
                <a:latin typeface="Arial" charset="0"/>
                <a:cs typeface="Arial" charset="0"/>
              </a:rPr>
              <a:t>11 May 2011</a:t>
            </a:r>
            <a:r>
              <a:rPr b="1">
                <a:latin typeface="Arial" charset="0"/>
                <a:cs typeface="Arial" charset="0"/>
              </a:rPr>
              <a:t>)</a:t>
            </a: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 sz="80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About a third of all the food produced for human consumption each year – or roughly 1.3 billion tons – is lost or wasted, according to a new </a:t>
            </a:r>
            <a:r>
              <a:rPr b="1">
                <a:latin typeface="Arial" charset="0"/>
                <a:cs typeface="Arial" charset="0"/>
                <a:hlinkClick r:id="rId2"/>
              </a:rPr>
              <a:t>study</a:t>
            </a:r>
            <a:r>
              <a:rPr>
                <a:latin typeface="Arial" charset="0"/>
                <a:cs typeface="Arial" charset="0"/>
              </a:rPr>
              <a:t> commissioned by the United Nations Food and Agriculture Organization (</a:t>
            </a:r>
            <a:r>
              <a:rPr b="1">
                <a:latin typeface="Arial" charset="0"/>
                <a:cs typeface="Arial" charset="0"/>
                <a:hlinkClick r:id="rId3"/>
              </a:rPr>
              <a:t>FAO</a:t>
            </a:r>
            <a:r>
              <a:rPr>
                <a:latin typeface="Arial" charset="0"/>
                <a:cs typeface="Arial" charset="0"/>
              </a:rPr>
              <a:t>)</a:t>
            </a: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b="1">
                <a:latin typeface="Arial" charset="0"/>
                <a:cs typeface="Arial" charset="0"/>
              </a:rPr>
              <a:t>Global Food Production is 6 times requirement</a:t>
            </a:r>
          </a:p>
          <a:p>
            <a:pPr>
              <a:buFont typeface="Symbol" pitchFamily="18" charset="2"/>
              <a:buNone/>
              <a:defRPr/>
            </a:pPr>
            <a:r>
              <a:rPr b="1">
                <a:latin typeface="Arial" charset="0"/>
                <a:cs typeface="Arial" charset="0"/>
              </a:rPr>
              <a:t>Global Food Wastage is 1/3</a:t>
            </a:r>
            <a:r>
              <a:rPr b="1" baseline="30000">
                <a:latin typeface="Arial" charset="0"/>
                <a:cs typeface="Arial" charset="0"/>
              </a:rPr>
              <a:t>rd</a:t>
            </a:r>
            <a:r>
              <a:rPr b="1">
                <a:latin typeface="Arial" charset="0"/>
                <a:cs typeface="Arial" charset="0"/>
              </a:rPr>
              <a:t> of production</a:t>
            </a:r>
          </a:p>
          <a:p>
            <a:pPr>
              <a:buFont typeface="Symbol" pitchFamily="18" charset="2"/>
              <a:buNone/>
              <a:defRPr/>
            </a:pPr>
            <a:r>
              <a:rPr b="1">
                <a:latin typeface="Arial" charset="0"/>
                <a:cs typeface="Arial" charset="0"/>
              </a:rPr>
              <a:t>Wastage is enough to feed 1300 crore people/year</a:t>
            </a:r>
          </a:p>
          <a:p>
            <a:pPr>
              <a:buFont typeface="Symbol" pitchFamily="18" charset="2"/>
              <a:buNone/>
              <a:defRPr/>
            </a:pPr>
            <a:endParaRPr sz="80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Have we understood right utilisation?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Is it a question of production?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Is it a question of relationship?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Is it a question of right understanding?</a:t>
            </a:r>
          </a:p>
          <a:p>
            <a:pPr>
              <a:buFont typeface="Symbol" pitchFamily="18" charset="2"/>
              <a:buNone/>
              <a:defRPr/>
            </a:pPr>
            <a:r>
              <a:rPr b="1">
                <a:latin typeface="Arial" charset="0"/>
                <a:cs typeface="Arial" charset="0"/>
              </a:rPr>
              <a:t>It is a question of right education-sanskar</a:t>
            </a:r>
          </a:p>
          <a:p>
            <a:pPr>
              <a:buFont typeface="Symbol" pitchFamily="18" charset="2"/>
              <a:buNone/>
              <a:defRPr/>
            </a:pPr>
            <a:endParaRPr sz="1000" u="sng">
              <a:latin typeface="Arial" charset="0"/>
              <a:cs typeface="Arial" charset="0"/>
              <a:hlinkClick r:id="rId4"/>
            </a:endParaRPr>
          </a:p>
          <a:p>
            <a:pPr>
              <a:buFont typeface="Symbol" pitchFamily="18" charset="2"/>
              <a:buNone/>
              <a:defRPr/>
            </a:pPr>
            <a:r>
              <a:rPr sz="1400" u="sng">
                <a:latin typeface="Arial" charset="0"/>
                <a:cs typeface="Arial" charset="0"/>
                <a:hlinkClick r:id="rId4"/>
              </a:rPr>
              <a:t>http://www.un.org/apps/news/story.asp?NewsID=38344&amp;Cr=fao&amp;Cr1</a:t>
            </a:r>
            <a:endParaRPr sz="140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2D9A1DAD-A011-4CE3-815C-2926FB03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2819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02CF6A-69F5-484E-A053-942D9E7192BF}"/>
              </a:ext>
            </a:extLst>
          </p:cNvPr>
          <p:cNvSpPr/>
          <p:nvPr/>
        </p:nvSpPr>
        <p:spPr>
          <a:xfrm>
            <a:off x="-7716" y="2895600"/>
            <a:ext cx="6781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A654EB2-2EBF-4471-A85E-2FE05C02EC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Even Small Individual Choices Add Up. E.g. Choice of Food</a:t>
            </a:r>
            <a:endParaRPr lang="en-US" altLang="en-US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E9AAD0A6-5E11-46CB-8425-1F99CF217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Symbol" pitchFamily="18" charset="2"/>
              <a:buNone/>
              <a:defRPr/>
            </a:pPr>
            <a:r>
              <a:rPr i="1"/>
              <a:t>20% of all life produced on land every year is harvested for human purposes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14-16 kg grain &amp; 21,000 </a:t>
            </a:r>
            <a:r>
              <a:rPr err="1"/>
              <a:t>litres</a:t>
            </a:r>
            <a:r>
              <a:t> of water </a:t>
            </a:r>
            <a:r>
              <a:rPr>
                <a:sym typeface="Wingdings" pitchFamily="2" charset="2"/>
              </a:rPr>
              <a:t> 1 kg meat</a:t>
            </a:r>
          </a:p>
          <a:p>
            <a:pPr>
              <a:buFont typeface="Symbol" pitchFamily="18" charset="2"/>
              <a:buNone/>
              <a:defRPr/>
            </a:pPr>
            <a:r>
              <a:t>The world's cattle alone (not including other livestock) annually consume food  grains enough for 8.7 billion people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Land use – 3¼ acres/person on meat diet </a:t>
            </a:r>
            <a:r>
              <a:rPr err="1"/>
              <a:t>vs</a:t>
            </a:r>
            <a:r>
              <a:t> 0.2 acres/person on </a:t>
            </a:r>
            <a:r>
              <a:rPr err="1"/>
              <a:t>veg</a:t>
            </a:r>
            <a:r>
              <a:t> diet</a:t>
            </a:r>
          </a:p>
          <a:p>
            <a:pPr>
              <a:buFont typeface="Symbol" pitchFamily="18" charset="2"/>
              <a:buNone/>
              <a:defRPr/>
            </a:pPr>
            <a:r>
              <a:t>20% Amazon rain forest (the size of California) destroyed since 1970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t>80% of this land is used for cattle raising </a:t>
            </a:r>
          </a:p>
          <a:p>
            <a:pPr>
              <a:buFont typeface="Symbol" pitchFamily="18" charset="2"/>
              <a:buNone/>
              <a:defRPr/>
            </a:pPr>
            <a:endParaRPr>
              <a:sym typeface="Wingdings" pitchFamily="2" charset="2"/>
            </a:endParaRPr>
          </a:p>
          <a:p>
            <a:pPr>
              <a:buFont typeface="Symbol" pitchFamily="18" charset="2"/>
              <a:buNone/>
              <a:defRPr/>
            </a:pPr>
            <a:r>
              <a:t>By feeding grain to livestock, we lose 90% of the protein, 96% of the calories, 99% of its carbohydrates, and 100% of the fiber. Animal-based diets are high in saturated fat, excessive protein and cholesterol, leading to heart disease and stroke (nearly 50% of all deaths in the US)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  <a:hlinkClick r:id="rId2" action="ppaction://hlinkfile"/>
              </a:rPr>
              <a:t>Video</a:t>
            </a:r>
            <a:r>
              <a:rPr>
                <a:latin typeface="Arial" charset="0"/>
                <a:cs typeface="Arial" charset="0"/>
              </a:rPr>
              <a:t> (1 min)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hlinkClick r:id="rId3"/>
              </a:rPr>
              <a:t>http://www.planetaryrenewal.org/ipr/vegetarian.html</a:t>
            </a:r>
            <a:endParaRPr>
              <a:latin typeface="Arial" charset="0"/>
              <a:cs typeface="Arial" charset="0"/>
            </a:endParaRPr>
          </a:p>
        </p:txBody>
      </p:sp>
      <p:pic>
        <p:nvPicPr>
          <p:cNvPr id="37892" name="Picture 2" descr="Charlton feedlot, Australia">
            <a:extLst>
              <a:ext uri="{FF2B5EF4-FFF2-40B4-BE49-F238E27FC236}">
                <a16:creationId xmlns:a16="http://schemas.microsoft.com/office/drawing/2014/main" id="{1DE55D41-3830-43B7-807C-53E0B588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5105400"/>
            <a:ext cx="2349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347BA6F-6228-433B-91B2-3D7781151B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8914" name="Title 10">
            <a:extLst>
              <a:ext uri="{FF2B5EF4-FFF2-40B4-BE49-F238E27FC236}">
                <a16:creationId xmlns:a16="http://schemas.microsoft.com/office/drawing/2014/main" id="{E2EA0508-F4FA-446E-B081-B0F724F2D1D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 dirty="0">
                <a:latin typeface="Arial" panose="020B0604020202020204" pitchFamily="34" charset="0"/>
              </a:rPr>
              <a:t>Human Population</a:t>
            </a:r>
            <a:endParaRPr lang="en-US" altLang="en-US" sz="36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F3DCAB3-59D1-4AA8-9CE7-E22CC07011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Population</a:t>
            </a:r>
            <a:endParaRPr lang="en-GB" altLang="en-US"/>
          </a:p>
        </p:txBody>
      </p:sp>
      <p:sp>
        <p:nvSpPr>
          <p:cNvPr id="40963" name="Text Placeholder 2">
            <a:extLst>
              <a:ext uri="{FF2B5EF4-FFF2-40B4-BE49-F238E27FC236}">
                <a16:creationId xmlns:a16="http://schemas.microsoft.com/office/drawing/2014/main" id="{9BE61BCB-C544-4DAC-99B3-138577843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Symbol" pitchFamily="18" charset="2"/>
              <a:buAutoNum type="arabicPeriod"/>
            </a:pPr>
            <a:r>
              <a:rPr altLang="en-US"/>
              <a:t>Obsession for sensual pleasure (Kaam Unmad)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altLang="en-US"/>
              <a:t>Breakdown of human relationship (Village Family </a:t>
            </a:r>
            <a:r>
              <a:rPr altLang="en-US">
                <a:sym typeface="Wingdings" panose="05000000000000000000" pitchFamily="2" charset="2"/>
              </a:rPr>
              <a:t></a:t>
            </a:r>
            <a:r>
              <a:rPr altLang="en-US"/>
              <a:t> Joint Family </a:t>
            </a:r>
            <a:r>
              <a:rPr altLang="en-US">
                <a:sym typeface="Wingdings" panose="05000000000000000000" pitchFamily="2" charset="2"/>
              </a:rPr>
              <a:t> Nuclear Family  Individual  Split Personailty </a:t>
            </a:r>
            <a:r>
              <a:rPr lang="en-GB" altLang="en-US"/>
              <a:t>…)</a:t>
            </a:r>
            <a:endParaRPr altLang="en-US"/>
          </a:p>
          <a:p>
            <a:pPr marL="457200" indent="-457200">
              <a:buFont typeface="Symbol" pitchFamily="18" charset="2"/>
              <a:buAutoNum type="arabicPeriod"/>
            </a:pPr>
            <a:r>
              <a:rPr altLang="en-US"/>
              <a:t>Modern Medical Science</a:t>
            </a:r>
          </a:p>
          <a:p>
            <a:pPr marL="914400" lvl="2" indent="-457200"/>
            <a:r>
              <a:rPr altLang="en-US"/>
              <a:t>Lower infant mortality</a:t>
            </a:r>
          </a:p>
          <a:p>
            <a:pPr marL="914400" lvl="2" indent="-457200"/>
            <a:r>
              <a:rPr altLang="en-US"/>
              <a:t>Longer Lifespan</a:t>
            </a:r>
          </a:p>
          <a:p>
            <a:pPr marL="914400" lvl="2" indent="-457200"/>
            <a:r>
              <a:rPr altLang="en-US"/>
              <a:t>Healthier?</a:t>
            </a:r>
          </a:p>
          <a:p>
            <a:pPr marL="457200" indent="-457200">
              <a:buNone/>
            </a:pPr>
            <a:endParaRPr altLang="en-US"/>
          </a:p>
          <a:p>
            <a:pPr marL="457200" indent="-457200">
              <a:buNone/>
            </a:pPr>
            <a:endParaRPr altLang="en-US"/>
          </a:p>
          <a:p>
            <a:pPr marL="457200" indent="-457200">
              <a:buNone/>
            </a:pPr>
            <a:endParaRPr altLang="en-US"/>
          </a:p>
          <a:p>
            <a:pPr marL="457200" indent="-457200">
              <a:buFont typeface="Symbol" pitchFamily="18" charset="2"/>
              <a:buAutoNum type="arabicPeriod"/>
            </a:pPr>
            <a:endParaRPr altLang="en-US"/>
          </a:p>
          <a:p>
            <a:pPr marL="457200" indent="-457200">
              <a:buNone/>
            </a:pPr>
            <a:r>
              <a:rPr altLang="en-US"/>
              <a:t>Small Family &amp; Long Life </a:t>
            </a:r>
            <a:r>
              <a:rPr altLang="en-US">
                <a:hlinkClick r:id="rId2" action="ppaction://hlinkfile"/>
              </a:rPr>
              <a:t>VIDEO</a:t>
            </a:r>
            <a:endParaRPr altLang="en-US"/>
          </a:p>
          <a:p>
            <a:pPr marL="457200" indent="-457200">
              <a:buNone/>
            </a:pPr>
            <a:r>
              <a:rPr altLang="en-US"/>
              <a:t>World Population Extrapolation </a:t>
            </a:r>
            <a:r>
              <a:rPr altLang="en-US">
                <a:hlinkClick r:id="rId3" action="ppaction://hlinkfile"/>
              </a:rPr>
              <a:t>VIDEO</a:t>
            </a:r>
            <a:endParaRPr altLang="en-US"/>
          </a:p>
          <a:p>
            <a:pPr marL="685800" lvl="1" indent="-457200">
              <a:buNone/>
            </a:pPr>
            <a:endParaRPr lang="en-GB" altLang="en-US"/>
          </a:p>
          <a:p>
            <a:pPr marL="685800" lvl="1" indent="-457200">
              <a:buNone/>
            </a:pPr>
            <a:r>
              <a:rPr lang="en-GB" altLang="en-US" sz="1600"/>
              <a:t>World population from 1800 to 2100</a:t>
            </a:r>
          </a:p>
          <a:p>
            <a:pPr marL="685800" lvl="1" indent="-457200">
              <a:buNone/>
            </a:pPr>
            <a:r>
              <a:rPr altLang="en-US" sz="1600"/>
              <a:t>Source: </a:t>
            </a:r>
            <a:r>
              <a:rPr lang="en-GB" altLang="en-US" sz="1600">
                <a:hlinkClick r:id="rId4"/>
              </a:rPr>
              <a:t>http://en.wikipedia.org/wiki/World_population</a:t>
            </a:r>
            <a:endParaRPr lang="en-GB" altLang="en-US" sz="1600"/>
          </a:p>
          <a:p>
            <a:pPr marL="457200" indent="-457200">
              <a:buNone/>
            </a:pPr>
            <a:endParaRPr lang="en-GB" altLang="en-US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6BCA442A-5099-4761-83E7-4B132943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5950"/>
            <a:ext cx="4724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B1E3-3124-4029-B3FE-3C4295D4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1987" name="Text Placeholder 2">
            <a:extLst>
              <a:ext uri="{FF2B5EF4-FFF2-40B4-BE49-F238E27FC236}">
                <a16:creationId xmlns:a16="http://schemas.microsoft.com/office/drawing/2014/main" id="{65B38363-D272-4A35-AD14-8BEABC1CA8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altLang="en-US"/>
          </a:p>
          <a:p>
            <a:endParaRPr altLang="en-US"/>
          </a:p>
          <a:p>
            <a:endParaRPr altLang="en-US"/>
          </a:p>
          <a:p>
            <a:pPr marL="685800" lvl="1" indent="-457200">
              <a:buNone/>
            </a:pPr>
            <a:r>
              <a:rPr altLang="en-US" sz="2200">
                <a:sym typeface="Wingdings" panose="05000000000000000000" pitchFamily="2" charset="2"/>
              </a:rPr>
              <a:t>The problem is not 	– just the population</a:t>
            </a:r>
          </a:p>
          <a:p>
            <a:pPr marL="685800" lvl="1" indent="-457200">
              <a:buNone/>
            </a:pPr>
            <a:r>
              <a:rPr altLang="en-US" sz="2200">
                <a:sym typeface="Wingdings" panose="05000000000000000000" pitchFamily="2" charset="2"/>
              </a:rPr>
              <a:t>The problem is 	– population without right understanding</a:t>
            </a:r>
          </a:p>
          <a:p>
            <a:pPr>
              <a:buFont typeface="Symbol" pitchFamily="18" charset="2"/>
              <a:buNone/>
            </a:pPr>
            <a:endParaRPr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>
            <a:extLst>
              <a:ext uri="{FF2B5EF4-FFF2-40B4-BE49-F238E27FC236}">
                <a16:creationId xmlns:a16="http://schemas.microsoft.com/office/drawing/2014/main" id="{D13EAFC6-1CC1-41B5-BBB1-9BF31539F312}"/>
              </a:ext>
            </a:extLst>
          </p:cNvPr>
          <p:cNvSpPr/>
          <p:nvPr/>
        </p:nvSpPr>
        <p:spPr>
          <a:xfrm rot="2158268">
            <a:off x="6534150" y="3573464"/>
            <a:ext cx="838200" cy="2073275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D702601E-15DA-48A7-AB6C-CF580DEFB59F}"/>
              </a:ext>
            </a:extLst>
          </p:cNvPr>
          <p:cNvSpPr>
            <a:spLocks noChangeArrowheads="1"/>
          </p:cNvSpPr>
          <p:nvPr/>
        </p:nvSpPr>
        <p:spPr bwMode="auto">
          <a:xfrm rot="18323662">
            <a:off x="5649119" y="4877594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Transformation</a:t>
            </a:r>
            <a:r>
              <a:rPr lang="en-US" altLang="en-US">
                <a:latin typeface="Kruti Dev 042" pitchFamily="2" charset="0"/>
              </a:rPr>
              <a:t>&amp;</a:t>
            </a:r>
            <a:r>
              <a:rPr lang="en-US" altLang="en-US"/>
              <a:t> Progress</a:t>
            </a:r>
          </a:p>
          <a:p>
            <a:pPr algn="ctr" eaLnBrk="1" hangingPunct="1"/>
            <a:r>
              <a:rPr lang="en-US" altLang="en-US" sz="2400">
                <a:latin typeface="Kruti Dev 010" pitchFamily="2" charset="0"/>
              </a:rPr>
              <a:t>laØe.k&amp;fodkl</a:t>
            </a:r>
          </a:p>
        </p:txBody>
      </p:sp>
      <p:pic>
        <p:nvPicPr>
          <p:cNvPr id="11269" name="Picture 13">
            <a:extLst>
              <a:ext uri="{FF2B5EF4-FFF2-40B4-BE49-F238E27FC236}">
                <a16:creationId xmlns:a16="http://schemas.microsoft.com/office/drawing/2014/main" id="{9748D2C2-0EE4-42C3-88B9-02B8E6DBE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4" y="2438401"/>
            <a:ext cx="32654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>
            <a:extLst>
              <a:ext uri="{FF2B5EF4-FFF2-40B4-BE49-F238E27FC236}">
                <a16:creationId xmlns:a16="http://schemas.microsoft.com/office/drawing/2014/main" id="{2EF68FCF-4532-454A-986C-F4359A608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6" y="0"/>
            <a:ext cx="31654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>
            <a:extLst>
              <a:ext uri="{FF2B5EF4-FFF2-40B4-BE49-F238E27FC236}">
                <a16:creationId xmlns:a16="http://schemas.microsoft.com/office/drawing/2014/main" id="{F91FD80E-76A0-4000-BD89-A5CA28E72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800600"/>
            <a:ext cx="464343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>
            <a:extLst>
              <a:ext uri="{FF2B5EF4-FFF2-40B4-BE49-F238E27FC236}">
                <a16:creationId xmlns:a16="http://schemas.microsoft.com/office/drawing/2014/main" id="{163E375B-08D6-4057-95C8-7AF03F3D1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438401"/>
            <a:ext cx="4259262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rved Right Arrow 18">
            <a:extLst>
              <a:ext uri="{FF2B5EF4-FFF2-40B4-BE49-F238E27FC236}">
                <a16:creationId xmlns:a16="http://schemas.microsoft.com/office/drawing/2014/main" id="{B6518E17-357A-4D13-AA29-6658DE21903D}"/>
              </a:ext>
            </a:extLst>
          </p:cNvPr>
          <p:cNvSpPr/>
          <p:nvPr/>
        </p:nvSpPr>
        <p:spPr bwMode="auto">
          <a:xfrm rot="10800000" flipH="1">
            <a:off x="6096001" y="762000"/>
            <a:ext cx="773113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rgbClr val="FFC000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urved Right Arrow 21">
            <a:extLst>
              <a:ext uri="{FF2B5EF4-FFF2-40B4-BE49-F238E27FC236}">
                <a16:creationId xmlns:a16="http://schemas.microsoft.com/office/drawing/2014/main" id="{3AF9EFE6-A614-4094-B4A9-66CCD5C33864}"/>
              </a:ext>
            </a:extLst>
          </p:cNvPr>
          <p:cNvSpPr/>
          <p:nvPr/>
        </p:nvSpPr>
        <p:spPr bwMode="auto">
          <a:xfrm flipH="1">
            <a:off x="9823450" y="914400"/>
            <a:ext cx="774700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rgbClr val="FFFF00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Right Arrow 23">
            <a:extLst>
              <a:ext uri="{FF2B5EF4-FFF2-40B4-BE49-F238E27FC236}">
                <a16:creationId xmlns:a16="http://schemas.microsoft.com/office/drawing/2014/main" id="{7A7782A3-BC28-41FC-8B33-56018D601F38}"/>
              </a:ext>
            </a:extLst>
          </p:cNvPr>
          <p:cNvSpPr/>
          <p:nvPr/>
        </p:nvSpPr>
        <p:spPr bwMode="auto">
          <a:xfrm rot="10800000" flipH="1">
            <a:off x="1593850" y="3124200"/>
            <a:ext cx="774700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chemeClr val="tx1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urved Right Arrow 24">
            <a:extLst>
              <a:ext uri="{FF2B5EF4-FFF2-40B4-BE49-F238E27FC236}">
                <a16:creationId xmlns:a16="http://schemas.microsoft.com/office/drawing/2014/main" id="{3F6DDB3E-6CED-4270-9BFD-F91FC7CD9B6E}"/>
              </a:ext>
            </a:extLst>
          </p:cNvPr>
          <p:cNvSpPr/>
          <p:nvPr/>
        </p:nvSpPr>
        <p:spPr bwMode="auto">
          <a:xfrm flipH="1">
            <a:off x="4970463" y="3276600"/>
            <a:ext cx="773112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87351B4-3445-4E45-AD33-4383966161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3.1.1. Knowledge of HB– Comparing (Basis for Analysing)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E1AA-405E-4672-AE4D-EB5E33FE5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3011" name="TextBox 35">
            <a:extLst>
              <a:ext uri="{FF2B5EF4-FFF2-40B4-BE49-F238E27FC236}">
                <a16:creationId xmlns:a16="http://schemas.microsoft.com/office/drawing/2014/main" id="{1282AEC2-10C9-4A25-9CB2-FDE7BDEE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6259514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(Sound, Touch, Sight, Taste, Smell)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7F9A8C4-4319-41CA-BE78-1731AEAC876A}"/>
              </a:ext>
            </a:extLst>
          </p:cNvPr>
          <p:cNvCxnSpPr/>
          <p:nvPr/>
        </p:nvCxnSpPr>
        <p:spPr>
          <a:xfrm rot="5400000">
            <a:off x="7397750" y="6111875"/>
            <a:ext cx="2936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3" name="Group 35">
            <a:extLst>
              <a:ext uri="{FF2B5EF4-FFF2-40B4-BE49-F238E27FC236}">
                <a16:creationId xmlns:a16="http://schemas.microsoft.com/office/drawing/2014/main" id="{DBE706FE-224B-402E-A9BF-8353488E3DA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25914"/>
            <a:ext cx="6553200" cy="1881187"/>
            <a:chOff x="2895988" y="3914775"/>
            <a:chExt cx="6552813" cy="188181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D7C3A0B-3BFA-4BB5-AD0A-07104B9A7642}"/>
                </a:ext>
              </a:extLst>
            </p:cNvPr>
            <p:cNvSpPr/>
            <p:nvPr/>
          </p:nvSpPr>
          <p:spPr>
            <a:xfrm>
              <a:off x="5562831" y="3914775"/>
              <a:ext cx="3352602" cy="6098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43016" name="Group 18">
              <a:extLst>
                <a:ext uri="{FF2B5EF4-FFF2-40B4-BE49-F238E27FC236}">
                  <a16:creationId xmlns:a16="http://schemas.microsoft.com/office/drawing/2014/main" id="{274AEE42-A187-4BDC-998E-F1264636B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988" y="4114867"/>
              <a:ext cx="2690007" cy="1084625"/>
              <a:chOff x="2652546" y="1221067"/>
              <a:chExt cx="2691237" cy="1087297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9762E4B-B6ED-426B-A9E3-1CE7417D56C2}"/>
                  </a:ext>
                </a:extLst>
              </p:cNvPr>
              <p:cNvCxnSpPr/>
              <p:nvPr/>
            </p:nvCxnSpPr>
            <p:spPr>
              <a:xfrm flipV="1">
                <a:off x="2652546" y="1221067"/>
                <a:ext cx="2583891" cy="175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27" name="TextBox 10">
                <a:extLst>
                  <a:ext uri="{FF2B5EF4-FFF2-40B4-BE49-F238E27FC236}">
                    <a16:creationId xmlns:a16="http://schemas.microsoft.com/office/drawing/2014/main" id="{A3D5F342-60D2-4246-804A-BCFFC35AC9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2546" y="1228131"/>
                <a:ext cx="2691237" cy="108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FF0000"/>
                    </a:solidFill>
                  </a:rPr>
                  <a:t>Un-guided</a:t>
                </a:r>
              </a:p>
              <a:p>
                <a:pPr eaLnBrk="1" hangingPunct="1"/>
                <a:r>
                  <a:rPr lang="en-US" altLang="en-US" sz="1600">
                    <a:solidFill>
                      <a:srgbClr val="FF0000"/>
                    </a:solidFill>
                  </a:rPr>
                  <a:t>(or under the influence of</a:t>
                </a:r>
              </a:p>
              <a:p>
                <a:pPr eaLnBrk="1" hangingPunct="1"/>
                <a:r>
                  <a:rPr lang="en-US" altLang="en-US" sz="1600">
                    <a:solidFill>
                      <a:srgbClr val="FF0000"/>
                    </a:solidFill>
                  </a:rPr>
                  <a:t>Preconditioning, Sensation)</a:t>
                </a:r>
              </a:p>
              <a:p>
                <a:pPr eaLnBrk="1" hangingPunct="1"/>
                <a:endParaRPr lang="en-US" altLang="en-US" sz="1600" b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D8BD097-CCB3-4C50-9FD4-37CCF24F7E96}"/>
                </a:ext>
              </a:extLst>
            </p:cNvPr>
            <p:cNvCxnSpPr/>
            <p:nvPr/>
          </p:nvCxnSpPr>
          <p:spPr>
            <a:xfrm rot="5400000">
              <a:off x="8192294" y="4714348"/>
              <a:ext cx="38112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18" name="TextBox 43">
              <a:extLst>
                <a:ext uri="{FF2B5EF4-FFF2-40B4-BE49-F238E27FC236}">
                  <a16:creationId xmlns:a16="http://schemas.microsoft.com/office/drawing/2014/main" id="{F7ED6169-C000-42AA-81E6-6734B8CFD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9147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Appealing</a:t>
              </a:r>
            </a:p>
            <a:p>
              <a:pPr eaLnBrk="1" hangingPunct="1"/>
              <a:r>
                <a:rPr lang="en-US" altLang="en-US"/>
                <a:t>to Senses</a:t>
              </a:r>
            </a:p>
          </p:txBody>
        </p:sp>
        <p:sp>
          <p:nvSpPr>
            <p:cNvPr id="43019" name="TextBox 44">
              <a:extLst>
                <a:ext uri="{FF2B5EF4-FFF2-40B4-BE49-F238E27FC236}">
                  <a16:creationId xmlns:a16="http://schemas.microsoft.com/office/drawing/2014/main" id="{66169DC8-980A-481A-89DA-8A9A3076F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39147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Conducive to Health</a:t>
              </a:r>
            </a:p>
          </p:txBody>
        </p:sp>
        <p:sp>
          <p:nvSpPr>
            <p:cNvPr id="43020" name="TextBox 45">
              <a:extLst>
                <a:ext uri="{FF2B5EF4-FFF2-40B4-BE49-F238E27FC236}">
                  <a16:creationId xmlns:a16="http://schemas.microsoft.com/office/drawing/2014/main" id="{B08C0D3D-C8EB-4BB3-AADD-61D9E268B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1" y="3914775"/>
              <a:ext cx="1295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Profit</a:t>
              </a:r>
            </a:p>
            <a:p>
              <a:pPr eaLnBrk="1" hangingPunct="1"/>
              <a:r>
                <a:rPr lang="en-US" altLang="en-US"/>
                <a:t>  able</a:t>
              </a:r>
            </a:p>
          </p:txBody>
        </p:sp>
        <p:sp>
          <p:nvSpPr>
            <p:cNvPr id="43021" name="TextBox 46">
              <a:extLst>
                <a:ext uri="{FF2B5EF4-FFF2-40B4-BE49-F238E27FC236}">
                  <a16:creationId xmlns:a16="http://schemas.microsoft.com/office/drawing/2014/main" id="{9E19DF52-E05C-4BD0-AC8A-1773EB9A9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043" y="4868863"/>
              <a:ext cx="12954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00"/>
                  </a:solidFill>
                </a:rPr>
                <a:t>Obsession for Sensation</a:t>
              </a:r>
            </a:p>
          </p:txBody>
        </p:sp>
        <p:sp>
          <p:nvSpPr>
            <p:cNvPr id="43022" name="TextBox 47">
              <a:extLst>
                <a:ext uri="{FF2B5EF4-FFF2-40B4-BE49-F238E27FC236}">
                  <a16:creationId xmlns:a16="http://schemas.microsoft.com/office/drawing/2014/main" id="{A5ABAA65-B9D2-4FE6-A10F-7DCC4749E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172" y="4868863"/>
              <a:ext cx="13716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00"/>
                  </a:solidFill>
                </a:rPr>
                <a:t>Obsession for Indulgence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4752E79-D8F5-42E2-BC91-9D2C538A5BCF}"/>
                </a:ext>
              </a:extLst>
            </p:cNvPr>
            <p:cNvCxnSpPr/>
            <p:nvPr/>
          </p:nvCxnSpPr>
          <p:spPr>
            <a:xfrm rot="5400000">
              <a:off x="6896971" y="4714348"/>
              <a:ext cx="38112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DB33F59-E8CF-483D-8216-292282F9A885}"/>
                </a:ext>
              </a:extLst>
            </p:cNvPr>
            <p:cNvCxnSpPr/>
            <p:nvPr/>
          </p:nvCxnSpPr>
          <p:spPr>
            <a:xfrm rot="5400000">
              <a:off x="5677843" y="4714348"/>
              <a:ext cx="38112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25" name="TextBox 51">
              <a:extLst>
                <a:ext uri="{FF2B5EF4-FFF2-40B4-BE49-F238E27FC236}">
                  <a16:creationId xmlns:a16="http://schemas.microsoft.com/office/drawing/2014/main" id="{7D2EB24C-1713-4D62-8EAC-59E3290E6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72665"/>
              <a:ext cx="1295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00"/>
                  </a:solidFill>
                </a:rPr>
                <a:t>Obsession for</a:t>
              </a:r>
            </a:p>
            <a:p>
              <a:pPr algn="ctr" eaLnBrk="1" hangingPunct="1"/>
              <a:r>
                <a:rPr lang="en-US" altLang="en-US">
                  <a:solidFill>
                    <a:srgbClr val="FF0000"/>
                  </a:solidFill>
                </a:rPr>
                <a:t>Profit</a:t>
              </a:r>
            </a:p>
          </p:txBody>
        </p:sp>
      </p:grpSp>
      <p:pic>
        <p:nvPicPr>
          <p:cNvPr id="43014" name="Picture 19">
            <a:extLst>
              <a:ext uri="{FF2B5EF4-FFF2-40B4-BE49-F238E27FC236}">
                <a16:creationId xmlns:a16="http://schemas.microsoft.com/office/drawing/2014/main" id="{C82922DF-6AE1-4E51-AB48-C4FAB4270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6576"/>
            <a:ext cx="55626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ECABDE8-C226-4FFD-8507-0382F122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4034" name="Title 10">
            <a:extLst>
              <a:ext uri="{FF2B5EF4-FFF2-40B4-BE49-F238E27FC236}">
                <a16:creationId xmlns:a16="http://schemas.microsoft.com/office/drawing/2014/main" id="{D89EDB09-900B-4FE1-AFD9-17C1419CD6C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>
                <a:latin typeface="Arial" panose="020B0604020202020204" pitchFamily="34" charset="0"/>
              </a:rPr>
              <a:t>Holistic Approach</a:t>
            </a:r>
            <a:endParaRPr lang="en-US" altLang="en-US" sz="36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2">
            <a:extLst>
              <a:ext uri="{FF2B5EF4-FFF2-40B4-BE49-F238E27FC236}">
                <a16:creationId xmlns:a16="http://schemas.microsoft.com/office/drawing/2014/main" id="{478D2DBE-14FE-4ACA-A4BE-F6D60ADD74EA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Problem –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Population, water scarcity,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Our way of thinking…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1E00AA"/>
                </a:solidFill>
                <a:cs typeface="Arial" panose="020B0604020202020204" pitchFamily="34" charset="0"/>
              </a:rPr>
              <a:t>(or only symptom?)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2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2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Action taken to get rid of it –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Technology…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1E00AA"/>
                </a:solidFill>
                <a:cs typeface="Arial" panose="020B0604020202020204" pitchFamily="34" charset="0"/>
              </a:rPr>
              <a:t>(or symptomatic relief – Temporary?)</a:t>
            </a:r>
            <a:endParaRPr lang="en-GB" altLang="en-US">
              <a:solidFill>
                <a:srgbClr val="1E00AA"/>
              </a:solidFill>
              <a:cs typeface="Arial" panose="020B0604020202020204" pitchFamily="34" charset="0"/>
            </a:endParaRPr>
          </a:p>
        </p:txBody>
      </p:sp>
      <p:sp>
        <p:nvSpPr>
          <p:cNvPr id="4100" name="Content Placeholder 7">
            <a:extLst>
              <a:ext uri="{FF2B5EF4-FFF2-40B4-BE49-F238E27FC236}">
                <a16:creationId xmlns:a16="http://schemas.microsoft.com/office/drawing/2014/main" id="{D8CF1264-D7BD-41E7-922A-BBD1F9BD62A2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Clarity of All Encompassing Solution (Samadhan)</a:t>
            </a:r>
            <a:endParaRPr lang="en-US" altLang="en-US" b="1"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2.	Effort for All Encompassing Solution</a:t>
            </a:r>
          </a:p>
          <a:p>
            <a:pPr marL="457200" indent="-457200">
              <a:buNone/>
            </a:pPr>
            <a:r>
              <a:rPr lang="en-US" altLang="en-US" b="1">
                <a:cs typeface="Arial" panose="020B0604020202020204" pitchFamily="34" charset="0"/>
              </a:rPr>
              <a:t>	Human Education,</a:t>
            </a:r>
          </a:p>
          <a:p>
            <a:pPr marL="457200" indent="-457200">
              <a:buNone/>
            </a:pPr>
            <a:r>
              <a:rPr lang="en-US" altLang="en-US" b="1">
                <a:cs typeface="Arial" panose="020B0604020202020204" pitchFamily="34" charset="0"/>
              </a:rPr>
              <a:t>	Human Conduct,</a:t>
            </a:r>
          </a:p>
          <a:p>
            <a:pPr marL="457200" indent="-457200">
              <a:buNone/>
            </a:pPr>
            <a:r>
              <a:rPr lang="en-US" altLang="en-US" b="1">
                <a:cs typeface="Arial" panose="020B0604020202020204" pitchFamily="34" charset="0"/>
              </a:rPr>
              <a:t>	Human Constitution,</a:t>
            </a:r>
          </a:p>
          <a:p>
            <a:pPr marL="457200" indent="-457200">
              <a:buNone/>
            </a:pPr>
            <a:r>
              <a:rPr lang="en-US" altLang="en-US" b="1">
                <a:cs typeface="Arial" panose="020B0604020202020204" pitchFamily="34" charset="0"/>
              </a:rPr>
              <a:t>	Human Order</a:t>
            </a: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3.	Problem – Analysis in the light of Samadhan – </a:t>
            </a: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Inhuman Conduct</a:t>
            </a:r>
            <a:r>
              <a:rPr lang="en-US" altLang="en-US" b="1"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 (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exploitation of nature, domination… are only the symptoms</a:t>
            </a:r>
            <a:r>
              <a:rPr lang="en-US" altLang="en-US">
                <a:cs typeface="Arial" panose="020B0604020202020204" pitchFamily="34" charset="0"/>
              </a:rPr>
              <a:t>)</a:t>
            </a:r>
          </a:p>
          <a:p>
            <a:pPr marL="457200" indent="-457200">
              <a:buNone/>
            </a:pPr>
            <a:r>
              <a:rPr lang="en-US" altLang="en-US">
                <a:cs typeface="Arial" panose="020B0604020202020204" pitchFamily="34" charset="0"/>
              </a:rPr>
              <a:t>4.	Effort for getting rid of problem – </a:t>
            </a:r>
            <a:r>
              <a:rPr lang="en-US" altLang="en-US" b="1">
                <a:cs typeface="Arial" panose="020B0604020202020204" pitchFamily="34" charset="0"/>
              </a:rPr>
              <a:t>Ensure Human Conduct through Human Education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6083" name="Title 1">
            <a:extLst>
              <a:ext uri="{FF2B5EF4-FFF2-40B4-BE49-F238E27FC236}">
                <a16:creationId xmlns:a16="http://schemas.microsoft.com/office/drawing/2014/main" id="{60423586-4593-4879-831C-6DD7F3732A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Current  Approach					Work to be Done in Society</a:t>
            </a:r>
            <a:endParaRPr lang="en-GB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A33A3E-0FCA-4798-9452-F5BFE3A06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0418" name="Title 10">
            <a:extLst>
              <a:ext uri="{FF2B5EF4-FFF2-40B4-BE49-F238E27FC236}">
                <a16:creationId xmlns:a16="http://schemas.microsoft.com/office/drawing/2014/main" id="{C04092A2-53F6-4144-889D-F0D417F595C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>
                <a:latin typeface="Arial" panose="020B0604020202020204" pitchFamily="34" charset="0"/>
              </a:rPr>
              <a:t>Managing Water</a:t>
            </a:r>
            <a:endParaRPr lang="en-US" altLang="en-US" sz="36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30B73BC5-5FF8-4EEC-8950-1909BE76A7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Some Efforts Within Existing System: About Water &amp; Food</a:t>
            </a:r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37D124EC-9B0F-42C6-8E96-36D9EF3F0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Farmland/Village</a:t>
            </a:r>
          </a:p>
          <a:p>
            <a:pPr>
              <a:buFontTx/>
              <a:buChar char="-"/>
              <a:defRPr/>
            </a:pPr>
            <a:r>
              <a:rPr>
                <a:latin typeface="Arial" charset="0"/>
                <a:cs typeface="Arial" charset="0"/>
              </a:rPr>
              <a:t>Natural Farming (E.g. Maharashtra – Subhash Sharma)</a:t>
            </a: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Grassland</a:t>
            </a:r>
          </a:p>
          <a:p>
            <a:pPr>
              <a:buFontTx/>
              <a:buChar char="-"/>
              <a:defRPr/>
            </a:pPr>
            <a:r>
              <a:rPr>
                <a:latin typeface="Arial" charset="0"/>
                <a:cs typeface="Arial" charset="0"/>
              </a:rPr>
              <a:t>Reversing Desertification (E.g. 15 </a:t>
            </a:r>
            <a:r>
              <a:rPr err="1">
                <a:latin typeface="Arial" charset="0"/>
                <a:cs typeface="Arial" charset="0"/>
              </a:rPr>
              <a:t>mn</a:t>
            </a:r>
            <a:r>
              <a:rPr>
                <a:latin typeface="Arial" charset="0"/>
                <a:cs typeface="Arial" charset="0"/>
              </a:rPr>
              <a:t> hectares on 5 continents –  Allan Savory)  </a:t>
            </a:r>
            <a:r>
              <a:rPr>
                <a:latin typeface="Arial" charset="0"/>
                <a:cs typeface="Arial" charset="0"/>
                <a:hlinkClick r:id="rId2" action="ppaction://hlinkfile"/>
              </a:rPr>
              <a:t>Video</a:t>
            </a:r>
            <a:r>
              <a:rPr>
                <a:latin typeface="Arial" charset="0"/>
                <a:cs typeface="Arial" charset="0"/>
              </a:rPr>
              <a:t> (18 mins)</a:t>
            </a: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Forest &amp; Wetland</a:t>
            </a:r>
          </a:p>
          <a:p>
            <a:pPr>
              <a:buFontTx/>
              <a:buChar char="-"/>
              <a:defRPr/>
            </a:pPr>
            <a:r>
              <a:rPr>
                <a:latin typeface="Arial" charset="0"/>
                <a:cs typeface="Arial" charset="0"/>
              </a:rPr>
              <a:t>Contribute to its right </a:t>
            </a:r>
            <a:r>
              <a:rPr err="1">
                <a:latin typeface="Arial" charset="0"/>
                <a:cs typeface="Arial" charset="0"/>
              </a:rPr>
              <a:t>utilisation</a:t>
            </a:r>
            <a:r>
              <a:rPr>
                <a:latin typeface="Arial" charset="0"/>
                <a:cs typeface="Arial" charset="0"/>
              </a:rPr>
              <a:t>, protection and enrichment</a:t>
            </a:r>
          </a:p>
          <a:p>
            <a:pPr>
              <a:buFontTx/>
              <a:buChar char="-"/>
              <a:defRPr/>
            </a:pPr>
            <a:r>
              <a:rPr>
                <a:latin typeface="Arial" charset="0"/>
                <a:cs typeface="Arial" charset="0"/>
              </a:rPr>
              <a:t>or just leave it to nature</a:t>
            </a:r>
          </a:p>
          <a:p>
            <a:pPr>
              <a:buFontTx/>
              <a:buChar char="-"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Desert</a:t>
            </a:r>
          </a:p>
          <a:p>
            <a:pPr>
              <a:buFontTx/>
              <a:buChar char="-"/>
              <a:defRPr/>
            </a:pPr>
            <a:r>
              <a:rPr>
                <a:latin typeface="Arial" charset="0"/>
                <a:cs typeface="Arial" charset="0"/>
              </a:rPr>
              <a:t>Water Management (E.g. Rajasthan – Anupam Mishra)</a:t>
            </a:r>
          </a:p>
          <a:p>
            <a:pPr>
              <a:buFont typeface="Symbol" pitchFamily="18" charset="2"/>
              <a:buNone/>
              <a:defRPr/>
            </a:pPr>
            <a:endParaRPr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Urban Settlement</a:t>
            </a:r>
          </a:p>
          <a:p>
            <a:pPr>
              <a:buFontTx/>
              <a:buChar char="-"/>
              <a:defRPr/>
            </a:pPr>
            <a:r>
              <a:rPr>
                <a:latin typeface="Arial" charset="0"/>
                <a:cs typeface="Arial" charset="0"/>
              </a:rPr>
              <a:t>Water harvesting (E.g. Karnataka – Vijayanagar, Bengaluru)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174CD13-BB9C-4861-8CE1-3E6C1A0A81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 of a Study Project </a:t>
            </a:r>
            <a:r>
              <a:rPr lang="en-IN" altLang="en-US"/>
              <a:t> </a:t>
            </a:r>
            <a:r>
              <a:rPr lang="en-US" altLang="en-US"/>
              <a:t>in dimension 3-production-work</a:t>
            </a:r>
          </a:p>
        </p:txBody>
      </p:sp>
      <p:sp>
        <p:nvSpPr>
          <p:cNvPr id="63491" name="Text Placeholder 2">
            <a:extLst>
              <a:ext uri="{FF2B5EF4-FFF2-40B4-BE49-F238E27FC236}">
                <a16:creationId xmlns:a16="http://schemas.microsoft.com/office/drawing/2014/main" id="{C0CD0046-EE8D-4DC6-8828-3B7D9C74D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"Sourabha" is located in southwestern part of Bangalore (Vijayanagar). Plot area is 2400 Sq. ft. (40 ft. x 60 ft.)</a:t>
            </a:r>
          </a:p>
          <a:p>
            <a:pPr>
              <a:buFont typeface="Symbol" pitchFamily="18" charset="2"/>
              <a:buNone/>
            </a:pPr>
            <a:r>
              <a:rPr altLang="en-US"/>
              <a:t>Constructed	1995</a:t>
            </a:r>
          </a:p>
          <a:p>
            <a:pPr>
              <a:buFont typeface="Symbol" pitchFamily="18" charset="2"/>
              <a:buNone/>
            </a:pPr>
            <a:r>
              <a:rPr altLang="en-US"/>
              <a:t>Entirely dependent on rainwater for all its needs since 1994 </a:t>
            </a:r>
          </a:p>
          <a:p>
            <a:pPr>
              <a:buFont typeface="Symbol" pitchFamily="18" charset="2"/>
              <a:buNone/>
            </a:pPr>
            <a:r>
              <a:rPr altLang="en-US"/>
              <a:t>					(including construction)</a:t>
            </a:r>
          </a:p>
          <a:p>
            <a:pPr>
              <a:buFont typeface="Symbol" pitchFamily="18" charset="2"/>
              <a:buNone/>
            </a:pPr>
            <a:r>
              <a:rPr altLang="en-US"/>
              <a:t>No Corporation or BWSSB water connection ever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Rainfall 	~1000 mm/year</a:t>
            </a:r>
          </a:p>
          <a:p>
            <a:pPr>
              <a:buFont typeface="Symbol" pitchFamily="18" charset="2"/>
              <a:buNone/>
            </a:pPr>
            <a:r>
              <a:rPr altLang="en-US"/>
              <a:t>Collection 	~2,23,000 lts/year</a:t>
            </a:r>
          </a:p>
          <a:p>
            <a:pPr>
              <a:buFont typeface="Symbol" pitchFamily="18" charset="2"/>
              <a:buNone/>
            </a:pPr>
            <a:r>
              <a:rPr altLang="en-US"/>
              <a:t>Need		~1,80,000 lts/year</a:t>
            </a:r>
          </a:p>
          <a:p>
            <a:pPr>
              <a:buFont typeface="Symbol" pitchFamily="18" charset="2"/>
              <a:buNone/>
            </a:pPr>
            <a:r>
              <a:rPr altLang="en-US"/>
              <a:t>Recharges	Ground Water</a:t>
            </a:r>
          </a:p>
        </p:txBody>
      </p:sp>
      <p:pic>
        <p:nvPicPr>
          <p:cNvPr id="63492" name="Picture 2" descr="sourabha_house">
            <a:extLst>
              <a:ext uri="{FF2B5EF4-FFF2-40B4-BE49-F238E27FC236}">
                <a16:creationId xmlns:a16="http://schemas.microsoft.com/office/drawing/2014/main" id="{879F9F7C-F85D-4661-8CAE-0FA182BA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92" y="2782887"/>
            <a:ext cx="48006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AECBA9-7BAA-41CA-BD89-CD78D46EF4B4}"/>
              </a:ext>
            </a:extLst>
          </p:cNvPr>
          <p:cNvSpPr txBox="1">
            <a:spLocks/>
          </p:cNvSpPr>
          <p:nvPr/>
        </p:nvSpPr>
        <p:spPr bwMode="auto">
          <a:xfrm>
            <a:off x="1524000" y="653415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u="sng" dirty="0">
                <a:latin typeface="Arial" charset="0"/>
                <a:hlinkClick r:id="rId3"/>
              </a:rPr>
              <a:t>http://kscst.org.in/rwh_files/rwh_sourabha.html</a:t>
            </a:r>
            <a:endParaRPr lang="en-US" b="1" dirty="0"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B977E422-D283-458C-82EB-2B838F7F58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Videos</a:t>
            </a:r>
          </a:p>
        </p:txBody>
      </p:sp>
      <p:sp>
        <p:nvSpPr>
          <p:cNvPr id="64515" name="Text Placeholder 2">
            <a:extLst>
              <a:ext uri="{FF2B5EF4-FFF2-40B4-BE49-F238E27FC236}">
                <a16:creationId xmlns:a16="http://schemas.microsoft.com/office/drawing/2014/main" id="{BE14DEC1-E3E7-4887-8D74-AF4E87D9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Societal Breakdown: Economics of Happiness (1 hr 9 min)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Efforts for Reversing Desertification, Allen Savory (23 min)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C1416F-0CCB-4D07-83A5-58A9600E6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7106" name="Title 10">
            <a:extLst>
              <a:ext uri="{FF2B5EF4-FFF2-40B4-BE49-F238E27FC236}">
                <a16:creationId xmlns:a16="http://schemas.microsoft.com/office/drawing/2014/main" id="{4C49645D-5609-4C5C-882B-26676ACCF06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GB" altLang="en-US" dirty="0">
                <a:latin typeface="Arial" panose="020B0604020202020204" pitchFamily="34" charset="0"/>
              </a:rPr>
              <a:t>Example of Efforts for Preserving Nature</a:t>
            </a:r>
            <a:endParaRPr lang="en-US" altLang="en-US" sz="36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733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FA338BA-A945-4415-943A-0F0D4DBC7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Our Role in Sustaining Harmony in the Nature</a:t>
            </a:r>
            <a:endParaRPr lang="en-I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5201-ED37-4896-BAD2-1ACC43094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t>Value education and awareness for the masses</a:t>
            </a:r>
          </a:p>
          <a:p>
            <a:pPr>
              <a:defRPr/>
            </a:pPr>
            <a:r>
              <a:t>Value based living (free of obsession of consumption, profit and sensual pleasure, accumulation, domination, exploitation, wars etc.)</a:t>
            </a:r>
          </a:p>
          <a:p>
            <a:pPr>
              <a:defRPr/>
            </a:pPr>
            <a:r>
              <a:t>Walking and cycling to the extent possible in our daily life</a:t>
            </a:r>
          </a:p>
          <a:p>
            <a:pPr>
              <a:defRPr/>
            </a:pPr>
            <a:r>
              <a:t>Planting trees, </a:t>
            </a:r>
            <a:r>
              <a:rPr lang="en-IN"/>
              <a:t>reforestation and afforestation</a:t>
            </a:r>
            <a:endParaRPr/>
          </a:p>
          <a:p>
            <a:pPr>
              <a:defRPr/>
            </a:pPr>
            <a:r>
              <a:t>Protecting areas such as national parks and wildlife reserves, to conserve ecosystems and protect biodiversity</a:t>
            </a:r>
          </a:p>
          <a:p>
            <a:pPr>
              <a:defRPr/>
            </a:pPr>
            <a:r>
              <a:t>Water harvesting </a:t>
            </a:r>
          </a:p>
          <a:p>
            <a:pPr>
              <a:defRPr/>
            </a:pPr>
            <a:r>
              <a:t>Restoring wetlands</a:t>
            </a:r>
          </a:p>
          <a:p>
            <a:pPr>
              <a:defRPr/>
            </a:pPr>
            <a:r>
              <a:t>Preserving rivers</a:t>
            </a:r>
          </a:p>
          <a:p>
            <a:pPr>
              <a:defRPr/>
            </a:pPr>
            <a:r>
              <a:t>Sustainable agricultural practices</a:t>
            </a:r>
          </a:p>
          <a:p>
            <a:pPr>
              <a:defRPr/>
            </a:pPr>
            <a:r>
              <a:t>Nurturing species of birds and animals</a:t>
            </a:r>
          </a:p>
          <a:p>
            <a:pPr>
              <a:defRPr/>
            </a:pPr>
            <a:r>
              <a:t>Stopping poaching of animals</a:t>
            </a:r>
          </a:p>
          <a:p>
            <a:pPr>
              <a:defRPr/>
            </a:pPr>
            <a:r>
              <a:t>Reduce, Recycle, Reuse</a:t>
            </a:r>
          </a:p>
          <a:p>
            <a:pPr>
              <a:defRPr/>
            </a:pPr>
            <a:r>
              <a:t>Use of renewable material and energy</a:t>
            </a:r>
          </a:p>
          <a:p>
            <a:pPr>
              <a:defRPr/>
            </a:pPr>
            <a:endParaRPr/>
          </a:p>
          <a:p>
            <a:pPr marL="0" indent="0">
              <a:buNone/>
              <a:defRPr/>
            </a:pPr>
            <a:r>
              <a:t>*There are several examples of governments, people and organizations working for the above cause too.</a:t>
            </a:r>
          </a:p>
          <a:p>
            <a:pPr>
              <a:defRPr/>
            </a:pPr>
            <a:endParaRPr lang="en-IN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A4D6CED-AE7C-4FCE-A006-A7B1A99B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7353300" y="3138489"/>
            <a:ext cx="788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8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6DD979BC-8712-4DA2-8A66-5813A32D4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Typical Examples of Efforts in this Direction</a:t>
            </a:r>
            <a:endParaRPr lang="en-IN" altLang="en-US"/>
          </a:p>
        </p:txBody>
      </p:sp>
      <p:sp>
        <p:nvSpPr>
          <p:cNvPr id="57347" name="Text Placeholder 2">
            <a:extLst>
              <a:ext uri="{FF2B5EF4-FFF2-40B4-BE49-F238E27FC236}">
                <a16:creationId xmlns:a16="http://schemas.microsoft.com/office/drawing/2014/main" id="{566CB6D5-80BF-4EDB-8BD7-B0A27171545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altLang="en-US"/>
              <a:t>A person making nests for lacs of birds</a:t>
            </a:r>
          </a:p>
          <a:p>
            <a:r>
              <a:rPr altLang="en-US"/>
              <a:t>A person planting thousands of trees</a:t>
            </a:r>
          </a:p>
          <a:p>
            <a:r>
              <a:rPr altLang="en-US"/>
              <a:t>A person restoring rivulets</a:t>
            </a:r>
          </a:p>
          <a:p>
            <a:r>
              <a:rPr altLang="en-US"/>
              <a:t>A person restoring the water table in thousand of acres of land</a:t>
            </a:r>
          </a:p>
          <a:p>
            <a:r>
              <a:rPr altLang="en-US"/>
              <a:t>People of a country cycling mostly and roads and pavements being made accordingly</a:t>
            </a:r>
          </a:p>
          <a:p>
            <a:r>
              <a:rPr altLang="en-US"/>
              <a:t>Watershed programs, river restoration and other preservation efforts (e.g. wildlife) of the Governments around the world</a:t>
            </a:r>
          </a:p>
          <a:p>
            <a:r>
              <a:rPr altLang="en-US"/>
              <a:t>Efforts by various organizations and companies for reforestation and afforestation</a:t>
            </a:r>
          </a:p>
          <a:p>
            <a:r>
              <a:rPr altLang="en-US"/>
              <a:t>Water harvesting in the cities</a:t>
            </a:r>
          </a:p>
          <a:p>
            <a:r>
              <a:rPr altLang="en-US"/>
              <a:t>Campaigns to stop use of one-time use plastic</a:t>
            </a:r>
          </a:p>
          <a:p>
            <a:r>
              <a:rPr altLang="en-US"/>
              <a:t>Efforts for making eco-friendly houses</a:t>
            </a:r>
          </a:p>
          <a:p>
            <a:r>
              <a:rPr altLang="en-US"/>
              <a:t>…</a:t>
            </a:r>
          </a:p>
          <a:p>
            <a:endParaRPr altLang="en-US"/>
          </a:p>
          <a:p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46671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BB56B8F-9B32-4104-9B01-5112EEA5FA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1972 - The Club of Rome publishes "Limits to Growth"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9F1F-B0D2-4B3A-8A51-38E6EB43B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8610600" cy="5943600"/>
          </a:xfrm>
        </p:spPr>
        <p:txBody>
          <a:bodyPr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dirty="0"/>
              <a:t>The Club of Rome publishes "Limits to Growth". The report is extremely controversial because it predicts dire consequences if there is not a slowdown of "growth" (throughput of raw materials from nature) in 50 years (by 2022):</a:t>
            </a:r>
            <a:endParaRPr sz="1100" dirty="0"/>
          </a:p>
          <a:p>
            <a:pPr>
              <a:buFont typeface="Symbol" pitchFamily="18" charset="2"/>
              <a:buNone/>
              <a:defRPr/>
            </a:pPr>
            <a:endParaRPr sz="1100" dirty="0"/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dirty="0"/>
              <a:t>Environmental breakdown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dirty="0"/>
              <a:t>B</a:t>
            </a:r>
            <a:r>
              <a:rPr dirty="0" err="1"/>
              <a:t>reakdown</a:t>
            </a:r>
            <a:r>
              <a:rPr dirty="0"/>
              <a:t> of human relationship – wars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dirty="0"/>
              <a:t>Mental / psychological breakdown</a:t>
            </a:r>
          </a:p>
          <a:p>
            <a:pPr marL="457200" indent="-457200">
              <a:buNone/>
              <a:defRPr/>
            </a:pPr>
            <a:endParaRPr dirty="0"/>
          </a:p>
          <a:p>
            <a:pPr marL="457200" indent="-457200">
              <a:buNone/>
              <a:defRPr/>
            </a:pPr>
            <a:endParaRPr dirty="0"/>
          </a:p>
          <a:p>
            <a:pPr marL="457200" indent="-457200">
              <a:buNone/>
              <a:defRPr/>
            </a:pPr>
            <a:r>
              <a:rPr dirty="0"/>
              <a:t>By 2016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dirty="0"/>
              <a:t>2016 was hottest year in India’s recorded history (&gt;51 degrees C), global atmospheric CO2 &gt; 400PPM, way beyond stable norm of 300PPM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dirty="0"/>
              <a:t>Over 50% tax money spent globally on preparing for war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dirty="0"/>
              <a:t>WHO statistics show increasing obesity (&gt;30%), depression (&gt;10%) &amp; suicide rates (&gt;0.1%) in developed countries</a:t>
            </a:r>
          </a:p>
        </p:txBody>
      </p:sp>
      <p:pic>
        <p:nvPicPr>
          <p:cNvPr id="12292" name="Picture 2" descr="&quot;Limits to Growth&quot; - Club of Rome - In April 1968, a small international group of professionals from the fields of diplomacy, industry, academia and civil society met at a quiet villa in Rome. Invited by Italian industrialist Aurelio Peccei and Scottish scientist Alexander King, they came together to discuss the dilemma of prevailing short-term thinking in international affairs and, in particular, the concerns regarding unlimited resource consumption in an increasingly interdependent world. - kennuncorked.com - kennuncorked.com">
            <a:extLst>
              <a:ext uri="{FF2B5EF4-FFF2-40B4-BE49-F238E27FC236}">
                <a16:creationId xmlns:a16="http://schemas.microsoft.com/office/drawing/2014/main" id="{36010969-7B0C-458D-9432-E3D52EB6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8066"/>
            <a:ext cx="3733800" cy="617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08D9-4FC4-4855-9AF4-2F544764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Desertification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D26BC-7EAE-4E22-92E6-F4D96DD0C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Allen Savory videos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8226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34FE603F-C23E-4537-BB80-60F6B56C8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Efforts by UHV Volunteers</a:t>
            </a:r>
          </a:p>
        </p:txBody>
      </p:sp>
      <p:sp>
        <p:nvSpPr>
          <p:cNvPr id="59395" name="Text Placeholder 2">
            <a:extLst>
              <a:ext uri="{FF2B5EF4-FFF2-40B4-BE49-F238E27FC236}">
                <a16:creationId xmlns:a16="http://schemas.microsoft.com/office/drawing/2014/main" id="{581F0EAC-83FB-4326-9EA7-D942EDA419D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altLang="en-US" sz="2400">
                <a:solidFill>
                  <a:srgbClr val="000000"/>
                </a:solidFill>
              </a:rPr>
              <a:t>A short 17-min film in Marathi with English subtitles on the initiative of Natural Farming/Production and Cooperative distribution of fresh natural (organic) produce to 1000 families in Pune by Pratibha and Mahesh Kolte of Pune</a:t>
            </a:r>
          </a:p>
          <a:p>
            <a:pPr marL="0" indent="0">
              <a:buNone/>
            </a:pPr>
            <a:r>
              <a:rPr lang="en-IN" altLang="en-US" sz="2400">
                <a:solidFill>
                  <a:srgbClr val="000000"/>
                </a:solidFill>
                <a:hlinkClick r:id="rId2"/>
              </a:rPr>
              <a:t>https://youtu.be/mzuR3Dd3I9E</a:t>
            </a:r>
            <a:endParaRPr lang="en-IN" alt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N" alt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altLang="en-US" sz="2400">
                <a:solidFill>
                  <a:srgbClr val="000000"/>
                </a:solidFill>
              </a:rPr>
              <a:t>A 2019 article in Times of India</a:t>
            </a:r>
          </a:p>
          <a:p>
            <a:pPr marL="0" indent="0">
              <a:buNone/>
            </a:pPr>
            <a:r>
              <a:rPr lang="en-IN" altLang="en-US" sz="2400">
                <a:solidFill>
                  <a:srgbClr val="000000"/>
                </a:solidFill>
                <a:hlinkClick r:id="rId3"/>
              </a:rPr>
              <a:t>https://timesofindia.indiatimes.com/city/pune/universe-seeker-to-clean-eating-advocate-astrophysicist-promotes-natural-farming/articleshow/72430717.cms</a:t>
            </a:r>
            <a:endParaRPr lang="en-IN" alt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8393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">
            <a:extLst>
              <a:ext uri="{FF2B5EF4-FFF2-40B4-BE49-F238E27FC236}">
                <a16:creationId xmlns:a16="http://schemas.microsoft.com/office/drawing/2014/main" id="{F1D4A920-5D13-417D-AE78-0A0C8030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cs typeface="Times New Roman" panose="02020603050405020304" pitchFamily="18" charset="0"/>
              </a:rPr>
              <a:t>Total Outlays (Federal Funds): $2,650 billion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11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1100" b="1">
                <a:solidFill>
                  <a:srgbClr val="CC0000"/>
                </a:solidFill>
                <a:cs typeface="Times New Roman" panose="02020603050405020304" pitchFamily="18" charset="0"/>
              </a:rPr>
              <a:t>MILITARY: 54% and $1,449 billion</a:t>
            </a:r>
            <a:br>
              <a:rPr lang="en-US" altLang="en-US" sz="1100" b="1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1100" b="1">
                <a:solidFill>
                  <a:srgbClr val="000000"/>
                </a:solidFill>
                <a:cs typeface="Times New Roman" panose="02020603050405020304" pitchFamily="18" charset="0"/>
              </a:rPr>
              <a:t>NON-MILITARY: 46% and $1,210 billion</a:t>
            </a:r>
            <a:endParaRPr lang="en-US" altLang="en-US"/>
          </a:p>
          <a:p>
            <a:pPr algn="ctr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3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2" descr="FY2009 federal piechart">
            <a:extLst>
              <a:ext uri="{FF2B5EF4-FFF2-40B4-BE49-F238E27FC236}">
                <a16:creationId xmlns:a16="http://schemas.microsoft.com/office/drawing/2014/main" id="{D9B84394-ABAF-4607-8BCB-F62EE482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57288"/>
            <a:ext cx="5715000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6084C7-F953-4173-AB1F-D2DF50435D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1974 – Hunger is not a Scourge but a Scandal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6889256F-9B01-4596-82E9-2B7D0C293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524000" y="685800"/>
            <a:ext cx="73914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Contrary to popular opinion, malnutrition and starvation are not the result of over-population, of poor climate or lack of cultivatable land.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The reason why hunger exists on such a vast scale is because world food supplies are controlled by the rich and powerful for the wealthy consumer.</a:t>
            </a:r>
            <a:endParaRPr altLang="en-US">
              <a:solidFill>
                <a:srgbClr val="002060"/>
              </a:solidFill>
            </a:endParaRPr>
          </a:p>
          <a:p>
            <a:pPr>
              <a:buFont typeface="Symbol" pitchFamily="18" charset="2"/>
              <a:buNone/>
            </a:pPr>
            <a:endParaRPr altLang="en-US">
              <a:solidFill>
                <a:srgbClr val="002060"/>
              </a:solidFill>
            </a:endParaRPr>
          </a:p>
          <a:p>
            <a:pPr>
              <a:buFont typeface="Symbol" pitchFamily="18" charset="2"/>
              <a:buNone/>
            </a:pPr>
            <a:r>
              <a:rPr altLang="en-US">
                <a:solidFill>
                  <a:srgbClr val="002060"/>
                </a:solidFill>
              </a:rPr>
              <a:t>Vested interests share responsibility for the fate of the poor.</a:t>
            </a:r>
          </a:p>
          <a:p>
            <a:pPr>
              <a:buFont typeface="Symbol" pitchFamily="18" charset="2"/>
              <a:buNone/>
            </a:pPr>
            <a:endParaRPr altLang="en-US">
              <a:solidFill>
                <a:srgbClr val="002060"/>
              </a:solidFill>
            </a:endParaRPr>
          </a:p>
          <a:p>
            <a:pPr>
              <a:buFont typeface="Symbol" pitchFamily="18" charset="2"/>
              <a:buNone/>
            </a:pPr>
            <a:r>
              <a:rPr altLang="en-US">
                <a:solidFill>
                  <a:srgbClr val="002060"/>
                </a:solidFill>
              </a:rPr>
              <a:t>Working with local elites &amp; protected by the powerful they are gradually imposing control over the whole population.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8FFDCB09-A028-4D27-B7C3-04330B0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913">
            <a:off x="8831263" y="849313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Placeholder 2">
            <a:extLst>
              <a:ext uri="{FF2B5EF4-FFF2-40B4-BE49-F238E27FC236}">
                <a16:creationId xmlns:a16="http://schemas.microsoft.com/office/drawing/2014/main" id="{DC65824A-7B75-4362-8858-0B80CCDBD4EC}"/>
              </a:ext>
            </a:extLst>
          </p:cNvPr>
          <p:cNvSpPr txBox="1">
            <a:spLocks/>
          </p:cNvSpPr>
          <p:nvPr/>
        </p:nvSpPr>
        <p:spPr bwMode="auto">
          <a:xfrm>
            <a:off x="8816975" y="3124200"/>
            <a:ext cx="1905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This classic study of world hunger was written after the World Food Conference in 1974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7387-0ABF-4365-91EA-6832A2C1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Approaching a state shift in Earth’s biosphere –</a:t>
            </a:r>
            <a:r>
              <a:rPr lang="en-US" sz="2000" dirty="0"/>
              <a:t> </a:t>
            </a:r>
            <a:r>
              <a:rPr lang="nl-NL" dirty="0"/>
              <a:t>NATURE</a:t>
            </a:r>
            <a:r>
              <a:rPr lang="nl-NL" sz="1050" dirty="0"/>
              <a:t> </a:t>
            </a:r>
            <a:r>
              <a:rPr lang="nl-NL" dirty="0"/>
              <a:t>June 2012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8191-C1CB-44C0-A1AD-6891314090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"/>
            <a:ext cx="5486400" cy="5943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Font typeface="Symbol" pitchFamily="18" charset="2"/>
              <a:buNone/>
              <a:defRPr/>
            </a:pPr>
            <a:r>
              <a:rPr dirty="0"/>
              <a:t>Human activity now dominates 43 percent of Earth’s land surface and </a:t>
            </a:r>
            <a:r>
              <a:rPr dirty="0">
                <a:hlinkClick r:id="rId2"/>
              </a:rPr>
              <a:t>affects twice that area</a:t>
            </a:r>
            <a:r>
              <a:rPr dirty="0"/>
              <a:t>.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One-third of all available fresh water is diverted to human use.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A full </a:t>
            </a:r>
            <a:r>
              <a:rPr dirty="0">
                <a:hlinkClick r:id="rId3"/>
              </a:rPr>
              <a:t>20 percent of Earth’s net terrestrial primary production</a:t>
            </a:r>
            <a:r>
              <a:rPr dirty="0"/>
              <a:t>, the sheer volume of life produced on land every year, is harvested for human purposes.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Extinction rates compare to those </a:t>
            </a:r>
            <a:r>
              <a:rPr dirty="0">
                <a:hlinkClick r:id="rId4"/>
              </a:rPr>
              <a:t>recorded during the demise of dinosaurs</a:t>
            </a:r>
            <a:r>
              <a:rPr dirty="0"/>
              <a:t>.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Average temperatures will likely be higher in 2070 than at any point in human evolution.</a:t>
            </a:r>
          </a:p>
        </p:txBody>
      </p:sp>
      <p:pic>
        <p:nvPicPr>
          <p:cNvPr id="15364" name="Picture 3" descr="Nature: Earth approaches a state shift">
            <a:hlinkClick r:id="rId5"/>
            <a:extLst>
              <a:ext uri="{FF2B5EF4-FFF2-40B4-BE49-F238E27FC236}">
                <a16:creationId xmlns:a16="http://schemas.microsoft.com/office/drawing/2014/main" id="{F6A12562-4D57-4B33-BB2C-54849758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5938"/>
            <a:ext cx="6477000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>
            <a:extLst>
              <a:ext uri="{FF2B5EF4-FFF2-40B4-BE49-F238E27FC236}">
                <a16:creationId xmlns:a16="http://schemas.microsoft.com/office/drawing/2014/main" id="{940348A5-26EA-473C-BE9C-95A9CABC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0026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http://www.nature.com/nature/journal/v486/n7401/full/nature11018.html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7650F09A-FC2F-4482-B0FD-66512DAB5DD2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Human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Human-human relationship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Obesity, other diseases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Depression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Alcoholism, Drug abuse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Suicide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Population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Divorce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Societal breakdown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Terrorism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War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4FC12F0-2EE2-4215-9828-150902FB507A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5943600" y="609600"/>
            <a:ext cx="47244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Human-rest of nature relationship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Atmospheric carbon</a:t>
            </a:r>
            <a:r>
              <a:rPr lang="en-US" altLang="en-US"/>
              <a:t> (CO2…)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Soil fertility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Water insecurity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Seed for profit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Food insecurity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Breed for profit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Genetic manipulation for profit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Global warming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Climate change</a:t>
            </a:r>
          </a:p>
        </p:txBody>
      </p:sp>
      <p:sp>
        <p:nvSpPr>
          <p:cNvPr id="16388" name="Title 3">
            <a:extLst>
              <a:ext uri="{FF2B5EF4-FFF2-40B4-BE49-F238E27FC236}">
                <a16:creationId xmlns:a16="http://schemas.microsoft.com/office/drawing/2014/main" id="{4AFD2C78-1160-43B2-BEE8-8AF6CBC17B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Problems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3C145-AB5D-411C-9F6A-D2AF279495A5}"/>
              </a:ext>
            </a:extLst>
          </p:cNvPr>
          <p:cNvCxnSpPr/>
          <p:nvPr/>
        </p:nvCxnSpPr>
        <p:spPr>
          <a:xfrm>
            <a:off x="1524000" y="1600200"/>
            <a:ext cx="42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B55BB4-D476-4856-AD70-484966A30CA4}"/>
              </a:ext>
            </a:extLst>
          </p:cNvPr>
          <p:cNvCxnSpPr/>
          <p:nvPr/>
        </p:nvCxnSpPr>
        <p:spPr>
          <a:xfrm>
            <a:off x="6019800" y="16002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983AA9-0C82-4540-85EC-4F617635F1C9}"/>
              </a:ext>
            </a:extLst>
          </p:cNvPr>
          <p:cNvCxnSpPr/>
          <p:nvPr/>
        </p:nvCxnSpPr>
        <p:spPr>
          <a:xfrm>
            <a:off x="5943600" y="457200"/>
            <a:ext cx="0" cy="60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>
            <a:extLst>
              <a:ext uri="{FF2B5EF4-FFF2-40B4-BE49-F238E27FC236}">
                <a16:creationId xmlns:a16="http://schemas.microsoft.com/office/drawing/2014/main" id="{2BF9DDE8-75DE-49B8-8D6A-28673EAD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6" y="-12700"/>
            <a:ext cx="9432925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2584</Words>
  <Application>Microsoft Office PowerPoint</Application>
  <PresentationFormat>Widescreen</PresentationFormat>
  <Paragraphs>346</Paragraphs>
  <Slides>41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Kruti Dev 010</vt:lpstr>
      <vt:lpstr>Kruti Dev 042</vt:lpstr>
      <vt:lpstr>Symbol</vt:lpstr>
      <vt:lpstr>Times New Roman</vt:lpstr>
      <vt:lpstr>Wingdings</vt:lpstr>
      <vt:lpstr>UHV Theme 2022</vt:lpstr>
      <vt:lpstr>Acrobat Document</vt:lpstr>
      <vt:lpstr> Practice Session 8 Human Role in Mutual Enrichment (Harmony) in Nature</vt:lpstr>
      <vt:lpstr>PowerPoint Presentation</vt:lpstr>
      <vt:lpstr>PowerPoint Presentation</vt:lpstr>
      <vt:lpstr>1972 - The Club of Rome publishes "Limits to Growth"</vt:lpstr>
      <vt:lpstr>PowerPoint Presentation</vt:lpstr>
      <vt:lpstr>1974 – Hunger is not a Scourge but a Scandal</vt:lpstr>
      <vt:lpstr>Approaching a state shift in Earth’s biosphere – NATURE June 2012</vt:lpstr>
      <vt:lpstr>Problems</vt:lpstr>
      <vt:lpstr>PowerPoint Presentation</vt:lpstr>
      <vt:lpstr>Atmospheric Carbon</vt:lpstr>
      <vt:lpstr>We’re Running Out of Atmosphere (March 2012)</vt:lpstr>
      <vt:lpstr>62 Year High Temperatures in India (+5 Degrees) by 25 May 2015</vt:lpstr>
      <vt:lpstr>27-Sep-2013</vt:lpstr>
      <vt:lpstr>Disappearing islands of India – December 26th, 2006</vt:lpstr>
      <vt:lpstr>Island nation swallowed whole by the sea – 9th March 2012</vt:lpstr>
      <vt:lpstr>Related Videos</vt:lpstr>
      <vt:lpstr>Water Insecurity</vt:lpstr>
      <vt:lpstr>Abundance of Natural Fresh Water Availability</vt:lpstr>
      <vt:lpstr>Water Status – Mismanagement</vt:lpstr>
      <vt:lpstr>PowerPoint Presentation</vt:lpstr>
      <vt:lpstr>PowerPoint Presentation</vt:lpstr>
      <vt:lpstr>PowerPoint Presentation</vt:lpstr>
      <vt:lpstr>India's Ground Water Table to Dry Up in 15 years (DH March 2013)</vt:lpstr>
      <vt:lpstr>Food Insecurity</vt:lpstr>
      <vt:lpstr>FAO Report – 11-May-2011</vt:lpstr>
      <vt:lpstr>Even Small Individual Choices Add Up. E.g. Choice of Food</vt:lpstr>
      <vt:lpstr>Human Population</vt:lpstr>
      <vt:lpstr>Population</vt:lpstr>
      <vt:lpstr>PowerPoint Presentation</vt:lpstr>
      <vt:lpstr>3.1.1. Knowledge of HB– Comparing (Basis for Analysing)</vt:lpstr>
      <vt:lpstr>Holistic Approach</vt:lpstr>
      <vt:lpstr>Current  Approach     Work to be Done in Society</vt:lpstr>
      <vt:lpstr>Managing Water</vt:lpstr>
      <vt:lpstr>Some Efforts Within Existing System: About Water &amp; Food</vt:lpstr>
      <vt:lpstr>Example of a Study Project  in dimension 3-production-work</vt:lpstr>
      <vt:lpstr>Videos</vt:lpstr>
      <vt:lpstr>Example of Efforts for Preserving Nature</vt:lpstr>
      <vt:lpstr>Our Role in Sustaining Harmony in the Nature</vt:lpstr>
      <vt:lpstr>Typical Examples of Efforts in this Direction</vt:lpstr>
      <vt:lpstr>Reversing Desertification</vt:lpstr>
      <vt:lpstr>Efforts by UHV Volunteers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2025-04-23T03:23:22Z</dcterms:modified>
</cp:coreProperties>
</file>